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8" r:id="rId5"/>
    <p:sldMasterId id="2147483671" r:id="rId6"/>
  </p:sldMasterIdLst>
  <p:notesMasterIdLst>
    <p:notesMasterId r:id="rId27"/>
  </p:notesMasterIdLst>
  <p:sldIdLst>
    <p:sldId id="366" r:id="rId7"/>
    <p:sldId id="436" r:id="rId8"/>
    <p:sldId id="462" r:id="rId9"/>
    <p:sldId id="438" r:id="rId10"/>
    <p:sldId id="450" r:id="rId11"/>
    <p:sldId id="464" r:id="rId12"/>
    <p:sldId id="463" r:id="rId13"/>
    <p:sldId id="453" r:id="rId14"/>
    <p:sldId id="451" r:id="rId15"/>
    <p:sldId id="461" r:id="rId16"/>
    <p:sldId id="449" r:id="rId17"/>
    <p:sldId id="458" r:id="rId18"/>
    <p:sldId id="470" r:id="rId19"/>
    <p:sldId id="471" r:id="rId20"/>
    <p:sldId id="472" r:id="rId21"/>
    <p:sldId id="469" r:id="rId22"/>
    <p:sldId id="454" r:id="rId23"/>
    <p:sldId id="467" r:id="rId24"/>
    <p:sldId id="468" r:id="rId25"/>
    <p:sldId id="425" r:id="rId26"/>
  </p:sldIdLst>
  <p:sldSz cx="12192000" cy="6858000"/>
  <p:notesSz cx="6792913" cy="992505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1pPr>
    <a:lvl2pPr marL="0" marR="0" indent="45720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2pPr>
    <a:lvl3pPr marL="0" marR="0" indent="91440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3pPr>
    <a:lvl4pPr marL="0" marR="0" indent="137160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4pPr>
    <a:lvl5pPr marL="0" marR="0" indent="182880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5pPr>
    <a:lvl6pPr marL="0" marR="0" indent="228600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6pPr>
    <a:lvl7pPr marL="0" marR="0" indent="274320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7pPr>
    <a:lvl8pPr marL="0" marR="0" indent="320040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8pPr>
    <a:lvl9pPr marL="0" marR="0" indent="365760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ron Beatty" initials="SB" lastIdx="1" clrIdx="0">
    <p:extLst>
      <p:ext uri="{19B8F6BF-5375-455C-9EA6-DF929625EA0E}">
        <p15:presenceInfo xmlns:p15="http://schemas.microsoft.com/office/powerpoint/2012/main" userId="Sharon Beatt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37EA43-0B42-F98F-D25F-9F2DBB3F2F7B}" v="3" dt="2026-05-18T08:57:55.37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97" autoAdjust="0"/>
  </p:normalViewPr>
  <p:slideViewPr>
    <p:cSldViewPr snapToGrid="0">
      <p:cViewPr varScale="1">
        <p:scale>
          <a:sx n="82" d="100"/>
          <a:sy n="82" d="100"/>
        </p:scale>
        <p:origin x="447" y="51"/>
      </p:cViewPr>
      <p:guideLst/>
    </p:cSldViewPr>
  </p:slideViewPr>
  <p:notesTextViewPr>
    <p:cViewPr>
      <p:scale>
        <a:sx n="1" d="1"/>
        <a:sy n="1" d="1"/>
      </p:scale>
      <p:origin x="0" y="-84"/>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88900" y="744538"/>
            <a:ext cx="6615113" cy="3721100"/>
          </a:xfrm>
          <a:prstGeom prst="rect">
            <a:avLst/>
          </a:prstGeom>
        </p:spPr>
        <p:txBody>
          <a:bodyPr/>
          <a:lstStyle/>
          <a:p>
            <a:endParaRPr/>
          </a:p>
        </p:txBody>
      </p:sp>
      <p:sp>
        <p:nvSpPr>
          <p:cNvPr id="92" name="Shape 92"/>
          <p:cNvSpPr>
            <a:spLocks noGrp="1"/>
          </p:cNvSpPr>
          <p:nvPr>
            <p:ph type="body" sz="quarter" idx="1"/>
          </p:nvPr>
        </p:nvSpPr>
        <p:spPr>
          <a:xfrm>
            <a:off x="905722" y="4714399"/>
            <a:ext cx="4981470" cy="4466273"/>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n-lt"/>
        <a:ea typeface="+mn-ea"/>
        <a:cs typeface="+mn-cs"/>
        <a:sym typeface="Calibri"/>
      </a:defRPr>
    </a:lvl1pPr>
    <a:lvl2pPr indent="228600" latinLnBrk="0">
      <a:spcBef>
        <a:spcPts val="400"/>
      </a:spcBef>
      <a:defRPr sz="1200">
        <a:latin typeface="+mn-lt"/>
        <a:ea typeface="+mn-ea"/>
        <a:cs typeface="+mn-cs"/>
        <a:sym typeface="Calibri"/>
      </a:defRPr>
    </a:lvl2pPr>
    <a:lvl3pPr indent="457200" latinLnBrk="0">
      <a:spcBef>
        <a:spcPts val="400"/>
      </a:spcBef>
      <a:defRPr sz="1200">
        <a:latin typeface="+mn-lt"/>
        <a:ea typeface="+mn-ea"/>
        <a:cs typeface="+mn-cs"/>
        <a:sym typeface="Calibri"/>
      </a:defRPr>
    </a:lvl3pPr>
    <a:lvl4pPr indent="685800" latinLnBrk="0">
      <a:spcBef>
        <a:spcPts val="400"/>
      </a:spcBef>
      <a:defRPr sz="1200">
        <a:latin typeface="+mn-lt"/>
        <a:ea typeface="+mn-ea"/>
        <a:cs typeface="+mn-cs"/>
        <a:sym typeface="Calibri"/>
      </a:defRPr>
    </a:lvl4pPr>
    <a:lvl5pPr indent="914400" latinLnBrk="0">
      <a:spcBef>
        <a:spcPts val="400"/>
      </a:spcBef>
      <a:defRPr sz="1200">
        <a:latin typeface="+mn-lt"/>
        <a:ea typeface="+mn-ea"/>
        <a:cs typeface="+mn-cs"/>
        <a:sym typeface="Calibri"/>
      </a:defRPr>
    </a:lvl5pPr>
    <a:lvl6pPr indent="1143000" latinLnBrk="0">
      <a:spcBef>
        <a:spcPts val="400"/>
      </a:spcBef>
      <a:defRPr sz="1200">
        <a:latin typeface="+mn-lt"/>
        <a:ea typeface="+mn-ea"/>
        <a:cs typeface="+mn-cs"/>
        <a:sym typeface="Calibri"/>
      </a:defRPr>
    </a:lvl6pPr>
    <a:lvl7pPr indent="1371600" latinLnBrk="0">
      <a:spcBef>
        <a:spcPts val="400"/>
      </a:spcBef>
      <a:defRPr sz="1200">
        <a:latin typeface="+mn-lt"/>
        <a:ea typeface="+mn-ea"/>
        <a:cs typeface="+mn-cs"/>
        <a:sym typeface="Calibri"/>
      </a:defRPr>
    </a:lvl7pPr>
    <a:lvl8pPr indent="1600200" latinLnBrk="0">
      <a:spcBef>
        <a:spcPts val="400"/>
      </a:spcBef>
      <a:defRPr sz="1200">
        <a:latin typeface="+mn-lt"/>
        <a:ea typeface="+mn-ea"/>
        <a:cs typeface="+mn-cs"/>
        <a:sym typeface="Calibri"/>
      </a:defRPr>
    </a:lvl8pPr>
    <a:lvl9pPr indent="1828800" latinLnBrk="0">
      <a:spcBef>
        <a:spcPts val="400"/>
      </a:spcBef>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8900" y="744538"/>
            <a:ext cx="6615113" cy="3721100"/>
          </a:xfrm>
        </p:spPr>
      </p:sp>
      <p:sp>
        <p:nvSpPr>
          <p:cNvPr id="3" name="Notes Placeholder 2"/>
          <p:cNvSpPr>
            <a:spLocks noGrp="1"/>
          </p:cNvSpPr>
          <p:nvPr>
            <p:ph type="body" idx="1"/>
          </p:nvPr>
        </p:nvSpPr>
        <p:spPr/>
        <p:txBody>
          <a:bodyPr/>
          <a:lstStyle/>
          <a:p>
            <a:pPr algn="l" rtl="0" fontAlgn="base">
              <a:buFont typeface="+mj-lt"/>
              <a:buNone/>
            </a:pPr>
            <a:endParaRPr lang="en-US" sz="1000" b="0" i="0" dirty="0">
              <a:solidFill>
                <a:srgbClr val="444444"/>
              </a:solidFill>
              <a:effectLst/>
              <a:latin typeface="Calibri"/>
            </a:endParaRPr>
          </a:p>
        </p:txBody>
      </p:sp>
      <p:sp>
        <p:nvSpPr>
          <p:cNvPr id="4" name="Slide Number Placeholder 3"/>
          <p:cNvSpPr>
            <a:spLocks noGrp="1"/>
          </p:cNvSpPr>
          <p:nvPr>
            <p:ph type="sldNum" sz="quarter" idx="5"/>
          </p:nvPr>
        </p:nvSpPr>
        <p:spPr/>
        <p:txBody>
          <a:bodyPr/>
          <a:lstStyle/>
          <a:p>
            <a:fld id="{F000244F-E1F6-4822-A239-CB3C825F2C45}" type="slidenum">
              <a:rPr lang="en-GB" smtClean="0"/>
              <a:t>1</a:t>
            </a:fld>
            <a:endParaRPr lang="en-GB"/>
          </a:p>
        </p:txBody>
      </p:sp>
    </p:spTree>
    <p:extLst>
      <p:ext uri="{BB962C8B-B14F-4D97-AF65-F5344CB8AC3E}">
        <p14:creationId xmlns:p14="http://schemas.microsoft.com/office/powerpoint/2010/main" val="2909785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E07E8E-EEFC-20A7-E2C5-6A0D904A6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A76E49-423E-9CCE-031D-512A7B955110}"/>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838F2FA-9552-6AAE-E763-2B7F88B2AEDF}"/>
              </a:ext>
            </a:extLst>
          </p:cNvPr>
          <p:cNvSpPr>
            <a:spLocks noGrp="1"/>
          </p:cNvSpPr>
          <p:nvPr>
            <p:ph type="body" idx="1"/>
          </p:nvPr>
        </p:nvSpPr>
        <p:spPr/>
        <p:txBody>
          <a:bodyPr/>
          <a:lstStyle/>
          <a:p>
            <a:pPr algn="l"/>
            <a:endParaRPr lang="en-GB" dirty="0">
              <a:solidFill>
                <a:srgbClr val="000000"/>
              </a:solidFill>
              <a:latin typeface="Calibri"/>
              <a:ea typeface="Calibri"/>
              <a:cs typeface="Calibri"/>
            </a:endParaRPr>
          </a:p>
        </p:txBody>
      </p:sp>
    </p:spTree>
    <p:extLst>
      <p:ext uri="{BB962C8B-B14F-4D97-AF65-F5344CB8AC3E}">
        <p14:creationId xmlns:p14="http://schemas.microsoft.com/office/powerpoint/2010/main" val="2288967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0FB08-38E9-9609-9EF0-0E3993F50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55999A-B9AF-521A-74EB-D4EA0321B27C}"/>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008806E3-BEB0-7FF6-C469-B3A32D59B269}"/>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endParaRPr lang="en-GB" dirty="0">
              <a:solidFill>
                <a:srgbClr val="000000"/>
              </a:solidFill>
              <a:latin typeface="Calibri"/>
              <a:ea typeface="Calibri"/>
              <a:cs typeface="Calibri"/>
            </a:endParaRPr>
          </a:p>
          <a:p>
            <a:pPr algn="l"/>
            <a:endParaRPr lang="en-GB" dirty="0"/>
          </a:p>
        </p:txBody>
      </p:sp>
    </p:spTree>
    <p:extLst>
      <p:ext uri="{BB962C8B-B14F-4D97-AF65-F5344CB8AC3E}">
        <p14:creationId xmlns:p14="http://schemas.microsoft.com/office/powerpoint/2010/main" val="17585697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48F54-B96B-47C1-9DD0-BAB456C926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21F718-1FB5-141B-AA8B-176D9EDE78AF}"/>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6308B6B3-CA5F-9B52-C8A8-19D39A4F0C6F}"/>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endParaRPr lang="en-GB" dirty="0"/>
          </a:p>
        </p:txBody>
      </p:sp>
    </p:spTree>
    <p:extLst>
      <p:ext uri="{BB962C8B-B14F-4D97-AF65-F5344CB8AC3E}">
        <p14:creationId xmlns:p14="http://schemas.microsoft.com/office/powerpoint/2010/main" val="2605971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A39B-0C20-990A-16E1-997B40AAE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A0432-AB32-4A5B-BF92-10689DD993E9}"/>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B825872-1696-57D0-26D4-2FEEF87896D6}"/>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endParaRPr lang="en-GB" dirty="0">
              <a:latin typeface="Open Sans"/>
              <a:cs typeface="Open Sans"/>
            </a:endParaRPr>
          </a:p>
        </p:txBody>
      </p:sp>
    </p:spTree>
    <p:extLst>
      <p:ext uri="{BB962C8B-B14F-4D97-AF65-F5344CB8AC3E}">
        <p14:creationId xmlns:p14="http://schemas.microsoft.com/office/powerpoint/2010/main" val="235966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A39B-0C20-990A-16E1-997B40AAE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A0432-AB32-4A5B-BF92-10689DD993E9}"/>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B825872-1696-57D0-26D4-2FEEF87896D6}"/>
              </a:ext>
            </a:extLst>
          </p:cNvPr>
          <p:cNvSpPr>
            <a:spLocks noGrp="1"/>
          </p:cNvSpPr>
          <p:nvPr>
            <p:ph type="body" idx="1"/>
          </p:nvPr>
        </p:nvSpPr>
        <p:spPr/>
        <p:txBody>
          <a:bodyPr/>
          <a:lstStyle/>
          <a:p>
            <a:pPr algn="l">
              <a:spcAft>
                <a:spcPts val="1500"/>
              </a:spcAft>
              <a:buNone/>
            </a:pPr>
            <a:endParaRPr lang="en-GB" b="0" i="0" dirty="0">
              <a:solidFill>
                <a:srgbClr val="42464E"/>
              </a:solidFill>
              <a:effectLst/>
              <a:latin typeface="Poppins" panose="00000500000000000000" pitchFamily="2" charset="0"/>
              <a:cs typeface="Poppins"/>
            </a:endParaRPr>
          </a:p>
          <a:p>
            <a:pPr algn="l"/>
            <a:endParaRPr lang="en-GB" dirty="0"/>
          </a:p>
        </p:txBody>
      </p:sp>
    </p:spTree>
    <p:extLst>
      <p:ext uri="{BB962C8B-B14F-4D97-AF65-F5344CB8AC3E}">
        <p14:creationId xmlns:p14="http://schemas.microsoft.com/office/powerpoint/2010/main" val="3135779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A39B-0C20-990A-16E1-997B40AAE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A0432-AB32-4A5B-BF92-10689DD993E9}"/>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B825872-1696-57D0-26D4-2FEEF87896D6}"/>
              </a:ext>
            </a:extLst>
          </p:cNvPr>
          <p:cNvSpPr>
            <a:spLocks noGrp="1"/>
          </p:cNvSpPr>
          <p:nvPr>
            <p:ph type="body" idx="1"/>
          </p:nvPr>
        </p:nvSpPr>
        <p:spPr/>
        <p:txBody>
          <a:bodyPr/>
          <a:lstStyle/>
          <a:p>
            <a:pPr algn="l">
              <a:spcAft>
                <a:spcPts val="1500"/>
              </a:spcAft>
              <a:buNone/>
            </a:pPr>
            <a:endParaRPr lang="en-GB" dirty="0">
              <a:solidFill>
                <a:srgbClr val="42464E"/>
              </a:solidFill>
              <a:latin typeface="Poppins"/>
              <a:cs typeface="Poppins"/>
            </a:endParaRPr>
          </a:p>
        </p:txBody>
      </p:sp>
    </p:spTree>
    <p:extLst>
      <p:ext uri="{BB962C8B-B14F-4D97-AF65-F5344CB8AC3E}">
        <p14:creationId xmlns:p14="http://schemas.microsoft.com/office/powerpoint/2010/main" val="331892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A39B-0C20-990A-16E1-997B40AAE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A0432-AB32-4A5B-BF92-10689DD993E9}"/>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B825872-1696-57D0-26D4-2FEEF87896D6}"/>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endParaRPr lang="en-GB" dirty="0">
              <a:solidFill>
                <a:srgbClr val="000000"/>
              </a:solidFill>
              <a:latin typeface="Calibri"/>
              <a:ea typeface="Calibri"/>
              <a:cs typeface="Calibri"/>
            </a:endParaRPr>
          </a:p>
          <a:p>
            <a:pPr algn="l"/>
            <a:endParaRPr lang="en-GB" dirty="0"/>
          </a:p>
        </p:txBody>
      </p:sp>
    </p:spTree>
    <p:extLst>
      <p:ext uri="{BB962C8B-B14F-4D97-AF65-F5344CB8AC3E}">
        <p14:creationId xmlns:p14="http://schemas.microsoft.com/office/powerpoint/2010/main" val="2400938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30728-539C-689A-DB83-D35D84C029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8C1DC7-A28B-A6C1-FBEB-992522FB03E0}"/>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1CBA90B9-0B87-A88D-6BD9-7B3098773989}"/>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endParaRPr lang="en-GB" dirty="0">
              <a:solidFill>
                <a:srgbClr val="000000"/>
              </a:solidFill>
              <a:latin typeface="Calibri"/>
              <a:ea typeface="Calibri"/>
              <a:cs typeface="Calibri"/>
            </a:endParaRPr>
          </a:p>
          <a:p>
            <a:pPr algn="l"/>
            <a:endParaRPr lang="en-GB" dirty="0"/>
          </a:p>
        </p:txBody>
      </p:sp>
    </p:spTree>
    <p:extLst>
      <p:ext uri="{BB962C8B-B14F-4D97-AF65-F5344CB8AC3E}">
        <p14:creationId xmlns:p14="http://schemas.microsoft.com/office/powerpoint/2010/main" val="1368166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A39B-0C20-990A-16E1-997B40AAE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A0432-AB32-4A5B-BF92-10689DD993E9}"/>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B825872-1696-57D0-26D4-2FEEF87896D6}"/>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r>
              <a:rPr lang="en-GB" dirty="0"/>
              <a:t>We talked about additional things we can do such as detecting eye disease such as macular degeneration, treating eye disease such as infections, monitoring eye disease such as glaucoma. Every optometrist in </a:t>
            </a:r>
            <a:r>
              <a:rPr lang="en-GB" dirty="0" err="1"/>
              <a:t>wales</a:t>
            </a:r>
            <a:r>
              <a:rPr lang="en-GB" dirty="0"/>
              <a:t> is trained to provide urgent eye care and many also treat conditions using their Independent prescribing qualification. Many optometrists and dispensing opticians are trained to provide the low vison service for patients living with sight loss. Whilst all optometrists can look after children on the high street, you also have optometrist who specialise just in </a:t>
            </a:r>
            <a:r>
              <a:rPr lang="en-GB" dirty="0" err="1"/>
              <a:t>childrens</a:t>
            </a:r>
            <a:r>
              <a:rPr lang="en-GB" dirty="0"/>
              <a:t> eye care on the high street and in hospitals. The main treatment for wet macular degeneration is injections into the eye and there are some optometrists in </a:t>
            </a:r>
            <a:r>
              <a:rPr lang="en-GB" dirty="0" err="1"/>
              <a:t>wales</a:t>
            </a:r>
            <a:r>
              <a:rPr lang="en-GB" dirty="0"/>
              <a:t> that work in hospital who provide these injections into the eye. Some optometrists provide laser treatment in hospital glaucoma clinics. Some optometrists and dispensing opticians have specialist equipment to fit contact lenses for people with certain eye diseases where the eye is diseased or damaged. And in Wales all optometrists help hospital waiting lists by doing certain tests before cataract surgery and providing the after care following cataract surgery. So the day job is very varied and very interesting. The course, is now a four year Optometry Masters Degree course and Cardiff University is the only university in </a:t>
            </a:r>
            <a:r>
              <a:rPr lang="en-GB" dirty="0" err="1"/>
              <a:t>wales</a:t>
            </a:r>
            <a:r>
              <a:rPr lang="en-GB" dirty="0"/>
              <a:t> but there are universities providing the course in the rest of the UK. I won’t go into details here as Cardiff university provide these details separately but there is a link on the final page if you want further information.  </a:t>
            </a:r>
          </a:p>
          <a:p>
            <a:pPr algn="l"/>
            <a:endParaRPr lang="en-GB" dirty="0"/>
          </a:p>
        </p:txBody>
      </p:sp>
    </p:spTree>
    <p:extLst>
      <p:ext uri="{BB962C8B-B14F-4D97-AF65-F5344CB8AC3E}">
        <p14:creationId xmlns:p14="http://schemas.microsoft.com/office/powerpoint/2010/main" val="2220414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A39B-0C20-990A-16E1-997B40AAE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A0432-AB32-4A5B-BF92-10689DD993E9}"/>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B825872-1696-57D0-26D4-2FEEF87896D6}"/>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endParaRPr lang="en-GB" dirty="0">
              <a:solidFill>
                <a:srgbClr val="000000"/>
              </a:solidFill>
              <a:latin typeface="Calibri"/>
              <a:ea typeface="Calibri"/>
              <a:cs typeface="Calibri"/>
            </a:endParaRPr>
          </a:p>
          <a:p>
            <a:pPr algn="l"/>
            <a:endParaRPr lang="en-GB"/>
          </a:p>
        </p:txBody>
      </p:sp>
    </p:spTree>
    <p:extLst>
      <p:ext uri="{BB962C8B-B14F-4D97-AF65-F5344CB8AC3E}">
        <p14:creationId xmlns:p14="http://schemas.microsoft.com/office/powerpoint/2010/main" val="3597782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896BD-6C61-A512-D9CF-2D9C20A7F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13593-3451-B071-7AAA-C00C6CA64C40}"/>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C1C92FF2-027C-515B-AB61-58DF8EADB695}"/>
              </a:ext>
            </a:extLst>
          </p:cNvPr>
          <p:cNvSpPr>
            <a:spLocks noGrp="1"/>
          </p:cNvSpPr>
          <p:nvPr>
            <p:ph type="body" idx="1"/>
          </p:nvPr>
        </p:nvSpPr>
        <p:spPr/>
        <p:txBody>
          <a:bodyPr/>
          <a:lstStyle/>
          <a:p>
            <a:pPr algn="l" rtl="0" fontAlgn="base"/>
            <a:endParaRPr lang="en-US" b="0" i="0" dirty="0">
              <a:solidFill>
                <a:srgbClr val="444444"/>
              </a:solidFill>
              <a:effectLst/>
              <a:latin typeface="Calibri" panose="020F0502020204030204" pitchFamily="34" charset="0"/>
            </a:endParaRPr>
          </a:p>
        </p:txBody>
      </p:sp>
    </p:spTree>
    <p:extLst>
      <p:ext uri="{BB962C8B-B14F-4D97-AF65-F5344CB8AC3E}">
        <p14:creationId xmlns:p14="http://schemas.microsoft.com/office/powerpoint/2010/main" val="8588900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562A2-5C55-3150-65F8-68E600A4C6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740734-BC1C-B1F3-304A-D0B1FC0FCF11}"/>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FE229D54-1E6B-BD9A-5FED-CC7FFC478AE7}"/>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endParaRPr lang="en-GB" dirty="0">
              <a:solidFill>
                <a:srgbClr val="000000"/>
              </a:solidFill>
              <a:latin typeface="Calibri"/>
              <a:ea typeface="Calibri"/>
              <a:cs typeface="Calibri"/>
            </a:endParaRPr>
          </a:p>
          <a:p>
            <a:pPr algn="l"/>
            <a:endParaRPr lang="en-GB" dirty="0"/>
          </a:p>
        </p:txBody>
      </p:sp>
    </p:spTree>
    <p:extLst>
      <p:ext uri="{BB962C8B-B14F-4D97-AF65-F5344CB8AC3E}">
        <p14:creationId xmlns:p14="http://schemas.microsoft.com/office/powerpoint/2010/main" val="3083026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6EFD9-1898-3833-CFF7-0A50EFB333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60995A-47B5-FEE3-EA6A-05BA46F61B85}"/>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45988EC1-D975-0303-609D-D968E7AB5789}"/>
              </a:ext>
            </a:extLst>
          </p:cNvPr>
          <p:cNvSpPr>
            <a:spLocks noGrp="1"/>
          </p:cNvSpPr>
          <p:nvPr>
            <p:ph type="body" idx="1"/>
          </p:nvPr>
        </p:nvSpPr>
        <p:spPr/>
        <p:txBody>
          <a:bodyPr/>
          <a:lstStyle/>
          <a:p>
            <a:pPr algn="l"/>
            <a:endParaRPr lang="en-GB" dirty="0">
              <a:solidFill>
                <a:srgbClr val="000000"/>
              </a:solidFill>
              <a:latin typeface="Calibri"/>
              <a:ea typeface="Calibri"/>
              <a:cs typeface="Calibri"/>
            </a:endParaRPr>
          </a:p>
        </p:txBody>
      </p:sp>
    </p:spTree>
    <p:extLst>
      <p:ext uri="{BB962C8B-B14F-4D97-AF65-F5344CB8AC3E}">
        <p14:creationId xmlns:p14="http://schemas.microsoft.com/office/powerpoint/2010/main" val="24958310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896BD-6C61-A512-D9CF-2D9C20A7F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13593-3451-B071-7AAA-C00C6CA64C40}"/>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C1C92FF2-027C-515B-AB61-58DF8EADB695}"/>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endParaRPr lang="en-GB" dirty="0"/>
          </a:p>
        </p:txBody>
      </p:sp>
    </p:spTree>
    <p:extLst>
      <p:ext uri="{BB962C8B-B14F-4D97-AF65-F5344CB8AC3E}">
        <p14:creationId xmlns:p14="http://schemas.microsoft.com/office/powerpoint/2010/main" val="6960519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480B1-AA0C-4A2A-2A1C-2261D299D3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BE831D-CEEA-BFBD-D770-42C351854888}"/>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5173762F-873D-9A47-8CEB-9FC855253262}"/>
              </a:ext>
            </a:extLst>
          </p:cNvPr>
          <p:cNvSpPr>
            <a:spLocks noGrp="1"/>
          </p:cNvSpPr>
          <p:nvPr>
            <p:ph type="body" idx="1"/>
          </p:nvPr>
        </p:nvSpPr>
        <p:spPr/>
        <p:txBody>
          <a:bodyPr/>
          <a:lstStyle/>
          <a:p>
            <a:pPr algn="l"/>
            <a:endParaRPr lang="en-GB" dirty="0"/>
          </a:p>
        </p:txBody>
      </p:sp>
    </p:spTree>
    <p:extLst>
      <p:ext uri="{BB962C8B-B14F-4D97-AF65-F5344CB8AC3E}">
        <p14:creationId xmlns:p14="http://schemas.microsoft.com/office/powerpoint/2010/main" val="4006060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3DEB6-3691-0C93-481C-FA234E753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461220-956B-E4E7-E308-F9B2332B854A}"/>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CD224C25-CF68-A24C-288A-3FBF8A4C293C}"/>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endParaRPr lang="en-GB" dirty="0">
              <a:solidFill>
                <a:srgbClr val="000000"/>
              </a:solidFill>
              <a:latin typeface="Calibri"/>
              <a:ea typeface="Calibri"/>
              <a:cs typeface="Calibri"/>
            </a:endParaRPr>
          </a:p>
          <a:p>
            <a:pPr algn="l"/>
            <a:endParaRPr lang="en-GB" dirty="0"/>
          </a:p>
        </p:txBody>
      </p:sp>
    </p:spTree>
    <p:extLst>
      <p:ext uri="{BB962C8B-B14F-4D97-AF65-F5344CB8AC3E}">
        <p14:creationId xmlns:p14="http://schemas.microsoft.com/office/powerpoint/2010/main" val="489629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C7DC2-94BA-E811-0BBC-9C6A260535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02678-B298-DE95-28F5-0A2C6C2C3FA7}"/>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4012F77D-BD05-F010-60D5-E8F522DE1276}"/>
              </a:ext>
            </a:extLst>
          </p:cNvPr>
          <p:cNvSpPr>
            <a:spLocks noGrp="1"/>
          </p:cNvSpPr>
          <p:nvPr>
            <p:ph type="body" idx="1"/>
          </p:nvPr>
        </p:nvSpPr>
        <p:spPr/>
        <p:txBody>
          <a:bodyPr/>
          <a:lstStyle/>
          <a:p>
            <a:pPr algn="l"/>
            <a:endParaRPr lang="en-GB" dirty="0"/>
          </a:p>
        </p:txBody>
      </p:sp>
    </p:spTree>
    <p:extLst>
      <p:ext uri="{BB962C8B-B14F-4D97-AF65-F5344CB8AC3E}">
        <p14:creationId xmlns:p14="http://schemas.microsoft.com/office/powerpoint/2010/main" val="2919405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DA39B-0C20-990A-16E1-997B40AAE7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4A0432-AB32-4A5B-BF92-10689DD993E9}"/>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B825872-1696-57D0-26D4-2FEEF87896D6}"/>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endParaRPr lang="en-GB" dirty="0"/>
          </a:p>
        </p:txBody>
      </p:sp>
    </p:spTree>
    <p:extLst>
      <p:ext uri="{BB962C8B-B14F-4D97-AF65-F5344CB8AC3E}">
        <p14:creationId xmlns:p14="http://schemas.microsoft.com/office/powerpoint/2010/main" val="2390641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FDDC8-4A95-8CAF-5424-D02EAC7B46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6BF4D7-D005-B296-D99D-F185395F0CDD}"/>
              </a:ext>
            </a:extLst>
          </p:cNvPr>
          <p:cNvSpPr>
            <a:spLocks noGrp="1" noRot="1" noChangeAspect="1"/>
          </p:cNvSpPr>
          <p:nvPr>
            <p:ph type="sldImg"/>
          </p:nvPr>
        </p:nvSpPr>
        <p:spPr>
          <a:xfrm>
            <a:off x="88900" y="744538"/>
            <a:ext cx="6615113" cy="3721100"/>
          </a:xfrm>
        </p:spPr>
      </p:sp>
      <p:sp>
        <p:nvSpPr>
          <p:cNvPr id="3" name="Notes Placeholder 2">
            <a:extLst>
              <a:ext uri="{FF2B5EF4-FFF2-40B4-BE49-F238E27FC236}">
                <a16:creationId xmlns:a16="http://schemas.microsoft.com/office/drawing/2014/main" id="{2D932B6B-E006-3003-C559-BA79CF3D59E3}"/>
              </a:ext>
            </a:extLst>
          </p:cNvPr>
          <p:cNvSpPr>
            <a:spLocks noGrp="1"/>
          </p:cNvSpPr>
          <p:nvPr>
            <p:ph type="body" idx="1"/>
          </p:nvPr>
        </p:nvSpPr>
        <p:spPr/>
        <p:txBody>
          <a:bodyPr/>
          <a:lstStyle/>
          <a:p>
            <a:pPr marL="0" marR="0" lvl="0" indent="0" algn="l" defTabSz="914400" eaLnBrk="1" fontAlgn="auto" latinLnBrk="0" hangingPunct="1">
              <a:lnSpc>
                <a:spcPct val="100000"/>
              </a:lnSpc>
              <a:spcBef>
                <a:spcPts val="400"/>
              </a:spcBef>
              <a:spcAft>
                <a:spcPts val="0"/>
              </a:spcAft>
              <a:buClrTx/>
              <a:buSzTx/>
              <a:buFontTx/>
              <a:buNone/>
              <a:tabLst/>
              <a:defRPr/>
            </a:pPr>
            <a:endParaRPr lang="en-GB" dirty="0"/>
          </a:p>
        </p:txBody>
      </p:sp>
    </p:spTree>
    <p:extLst>
      <p:ext uri="{BB962C8B-B14F-4D97-AF65-F5344CB8AC3E}">
        <p14:creationId xmlns:p14="http://schemas.microsoft.com/office/powerpoint/2010/main" val="4227847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914400" y="2130426"/>
            <a:ext cx="10363200" cy="1470026"/>
          </a:xfrm>
          <a:prstGeom prst="rect">
            <a:avLst/>
          </a:prstGeom>
        </p:spPr>
        <p:txBody>
          <a:bodyPr/>
          <a:lstStyle/>
          <a:p>
            <a:r>
              <a:t>Title Text</a:t>
            </a:r>
          </a:p>
        </p:txBody>
      </p:sp>
      <p:sp>
        <p:nvSpPr>
          <p:cNvPr id="12" name="Body Level One…"/>
          <p:cNvSpPr txBox="1">
            <a:spLocks noGrp="1"/>
          </p:cNvSpPr>
          <p:nvPr>
            <p:ph type="body" sz="quarter" idx="1"/>
          </p:nvPr>
        </p:nvSpPr>
        <p:spPr>
          <a:xfrm>
            <a:off x="1828800" y="3886200"/>
            <a:ext cx="85344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53C940-5D77-E84B-9D24-C7110C4028BB}" type="datetimeFigureOut">
              <a:rPr lang="en-US"/>
              <a:pPr/>
              <a:t>5/18/2026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15217655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753C940-5D77-E84B-9D24-C7110C4028BB}" type="datetimeFigureOut">
              <a:rPr lang="en-US"/>
              <a:pPr/>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24014796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7753C940-5D77-E84B-9D24-C7110C4028BB}" type="datetimeFigureOut">
              <a:rPr lang="en-US"/>
              <a:pPr/>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40804548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753C940-5D77-E84B-9D24-C7110C4028BB}" type="datetimeFigureOut">
              <a:rPr lang="en-US"/>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23302107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753C940-5D77-E84B-9D24-C7110C4028BB}" type="datetimeFigureOut">
              <a:rPr lang="en-US"/>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2865582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614925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88103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681217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003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50040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prstGeom prst="rect">
            <a:avLst/>
          </a:prstGeom>
        </p:spPr>
        <p:txBody>
          <a:bodyPr/>
          <a:lstStyle/>
          <a:p>
            <a:r>
              <a:t>Title Text</a:t>
            </a:r>
          </a:p>
        </p:txBody>
      </p:sp>
      <p:sp>
        <p:nvSpPr>
          <p:cNvPr id="48" name="Body Level One…"/>
          <p:cNvSpPr txBox="1">
            <a:spLocks noGrp="1"/>
          </p:cNvSpPr>
          <p:nvPr>
            <p:ph type="body" sz="quarter" idx="1"/>
          </p:nvPr>
        </p:nvSpPr>
        <p:spPr>
          <a:xfrm>
            <a:off x="609600" y="1535112"/>
            <a:ext cx="5386917"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6193366" y="1535112"/>
            <a:ext cx="5389036"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376708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692509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256800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2389716" y="4800600"/>
            <a:ext cx="7315201" cy="566738"/>
          </a:xfrm>
          <a:prstGeom prst="rect">
            <a:avLst/>
          </a:prstGeom>
        </p:spPr>
        <p:txBody>
          <a:bodyPr anchor="b"/>
          <a:lstStyle>
            <a:lvl1pPr algn="l">
              <a:defRPr sz="2000" b="1">
                <a:latin typeface="+mn-lt"/>
                <a:ea typeface="+mn-ea"/>
                <a:cs typeface="+mn-cs"/>
                <a:sym typeface="Calibri"/>
              </a:defRPr>
            </a:lvl1pPr>
          </a:lstStyle>
          <a:p>
            <a:r>
              <a:t>Title Text</a:t>
            </a:r>
          </a:p>
        </p:txBody>
      </p:sp>
      <p:sp>
        <p:nvSpPr>
          <p:cNvPr id="83" name="Picture Placeholder 2"/>
          <p:cNvSpPr>
            <a:spLocks noGrp="1"/>
          </p:cNvSpPr>
          <p:nvPr>
            <p:ph type="pic" sz="half" idx="21"/>
          </p:nvPr>
        </p:nvSpPr>
        <p:spPr>
          <a:xfrm>
            <a:off x="2389716" y="612775"/>
            <a:ext cx="73152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2389716" y="5367337"/>
            <a:ext cx="73152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7753C940-5D77-E84B-9D24-C7110C4028BB}" type="datetimeFigureOut">
              <a:rPr lang="en-US"/>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15161190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7753C940-5D77-E84B-9D24-C7110C4028BB}" type="datetimeFigureOut">
              <a:rPr lang="en-US"/>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3550335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7753C940-5D77-E84B-9D24-C7110C4028BB}" type="datetimeFigureOut">
              <a:rPr lang="en-US"/>
              <a:pPr/>
              <a:t>5/18/2026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2025366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7753C940-5D77-E84B-9D24-C7110C4028BB}" type="datetimeFigureOut">
              <a:rPr lang="en-US"/>
              <a:pPr/>
              <a:t>5/18/2026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2047043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7753C940-5D77-E84B-9D24-C7110C4028BB}" type="datetimeFigureOut">
              <a:rPr lang="en-US"/>
              <a:pPr/>
              <a:t>5/18/2026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2766332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7753C940-5D77-E84B-9D24-C7110C4028BB}" type="datetimeFigureOut">
              <a:rPr lang="en-US"/>
              <a:pPr/>
              <a:t>5/18/2026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948567-9021-CD4F-BB3B-E3132DB3A8BC}" type="slidenum">
              <a:rPr/>
              <a:pPr/>
              <a:t>‹#›</a:t>
            </a:fld>
            <a:endParaRPr lang="en-US"/>
          </a:p>
        </p:txBody>
      </p:sp>
    </p:spTree>
    <p:extLst>
      <p:ext uri="{BB962C8B-B14F-4D97-AF65-F5344CB8AC3E}">
        <p14:creationId xmlns:p14="http://schemas.microsoft.com/office/powerpoint/2010/main" val="22605660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image" Target="../media/image1.jpe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09600" y="274638"/>
            <a:ext cx="10972800" cy="114300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609600" y="1600202"/>
            <a:ext cx="10972800" cy="452596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308744" y="6406786"/>
            <a:ext cx="273657" cy="264256"/>
          </a:xfrm>
          <a:prstGeom prst="rect">
            <a:avLst/>
          </a:prstGeom>
          <a:ln w="12700">
            <a:miter lim="400000"/>
          </a:ln>
        </p:spPr>
        <p:txBody>
          <a:bodyPr wrap="none" lIns="45719" rIns="45719" anchor="ctr">
            <a:spAutoFit/>
          </a:bodyPr>
          <a:lstStyle>
            <a:lvl1pPr algn="r">
              <a:defRPr sz="1200">
                <a:solidFill>
                  <a:srgbClr val="888888"/>
                </a:solidFill>
                <a:latin typeface="Arial"/>
                <a:ea typeface="Arial"/>
                <a:cs typeface="Arial"/>
                <a:sym typeface="Aria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3" r:id="rId2"/>
    <p:sldLayoutId id="2147483657"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1pPr>
      <a:lvl2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2pPr>
      <a:lvl3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3pPr>
      <a:lvl4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4pPr>
      <a:lvl5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5pPr>
      <a:lvl6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6pPr>
      <a:lvl7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7pPr>
      <a:lvl8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8pPr>
      <a:lvl9pPr marL="0" marR="0" indent="0" algn="ctr" defTabSz="457200" rtl="0" latinLnBrk="0">
        <a:lnSpc>
          <a:spcPct val="100000"/>
        </a:lnSpc>
        <a:spcBef>
          <a:spcPts val="0"/>
        </a:spcBef>
        <a:spcAft>
          <a:spcPts val="0"/>
        </a:spcAft>
        <a:buClrTx/>
        <a:buSzTx/>
        <a:buFontTx/>
        <a:buNone/>
        <a:tabLst/>
        <a:defRPr sz="3600" b="0" i="0" u="none" strike="noStrike" cap="none" spc="0" baseline="0">
          <a:solidFill>
            <a:srgbClr val="000000"/>
          </a:solidFill>
          <a:uFillTx/>
          <a:latin typeface="Arial Black"/>
          <a:ea typeface="Arial Black"/>
          <a:cs typeface="Arial Black"/>
          <a:sym typeface="Arial Black"/>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n-lt"/>
          <a:ea typeface="+mn-ea"/>
          <a:cs typeface="+mn-cs"/>
          <a:sym typeface="Calibri"/>
        </a:defRPr>
      </a:lvl9pPr>
    </p:bodyStyle>
    <p:otherStyle>
      <a:lvl1pPr marL="0" marR="0" indent="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45720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91440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137160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182880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228600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274320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320040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3657600" algn="r" defTabSz="957262"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53C940-5D77-E84B-9D24-C7110C4028BB}" type="datetimeFigureOut">
              <a:rPr lang="en-US"/>
              <a:pPr/>
              <a:t>5/18/2026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948567-9021-CD4F-BB3B-E3132DB3A8BC}" type="slidenum">
              <a:rPr/>
              <a:pPr/>
              <a:t>‹#›</a:t>
            </a:fld>
            <a:endParaRPr lang="en-US"/>
          </a:p>
        </p:txBody>
      </p:sp>
      <p:pic>
        <p:nvPicPr>
          <p:cNvPr id="7" name="Picture 6" descr="Skyline.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3976705"/>
            <a:ext cx="12192000" cy="2890567"/>
          </a:xfrm>
          <a:prstGeom prst="rect">
            <a:avLst/>
          </a:prstGeom>
        </p:spPr>
      </p:pic>
    </p:spTree>
    <p:extLst>
      <p:ext uri="{BB962C8B-B14F-4D97-AF65-F5344CB8AC3E}">
        <p14:creationId xmlns:p14="http://schemas.microsoft.com/office/powerpoint/2010/main" val="68778542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7079712"/>
      </p:ext>
    </p:extLst>
  </p:cSld>
  <p:clrMap bg1="lt1" tx1="dk1" bg2="dk2" tx2="lt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8" r:id="rId6"/>
    <p:sldLayoutId id="2147483679" r:id="rId7"/>
    <p:sldLayoutId id="2147483680" r:id="rId8"/>
  </p:sldLayoutIdLst>
  <mc:AlternateContent xmlns:mc="http://schemas.openxmlformats.org/markup-compatibility/2006" xmlns:p14="http://schemas.microsoft.com/office/powerpoint/2010/main">
    <mc:Choice Requires="p14">
      <p:transition p14:dur="10"/>
    </mc:Choice>
    <mc:Fallback xmlns="">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hyperlink" Target="https://youtu.be/wVk2e8p6q1c?si=cihBDMK06YXtqA67" TargetMode="External"/><Relationship Id="rId3" Type="http://schemas.openxmlformats.org/officeDocument/2006/relationships/slideLayout" Target="../slideLayouts/slideLayout17.xml"/><Relationship Id="rId7" Type="http://schemas.openxmlformats.org/officeDocument/2006/relationships/image" Target="../media/image39.jpeg"/><Relationship Id="rId2" Type="http://schemas.openxmlformats.org/officeDocument/2006/relationships/video" Target="https://www.youtube.com/embed/lvOz8-qbOTk?start=9&amp;feature=oembed" TargetMode="External"/><Relationship Id="rId1" Type="http://schemas.openxmlformats.org/officeDocument/2006/relationships/video" Target="https://www.youtube.com/embed/wVk2e8p6q1c?feature=oembed" TargetMode="Externa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hyperlink" Target="https://www.youtube.com/watch?v=lvOz8-qbOTk&amp;t=9s" TargetMode="External"/><Relationship Id="rId4" Type="http://schemas.openxmlformats.org/officeDocument/2006/relationships/notesSlide" Target="../notesSlides/notesSlide13.xml"/><Relationship Id="rId9"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hyperlink" Target="https://www.careersineyecare.org.uk/career-guides/contact-lens-optician/" TargetMode="Externa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44.png"/><Relationship Id="rId5" Type="http://schemas.openxmlformats.org/officeDocument/2006/relationships/image" Target="../media/image3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45.jpeg"/><Relationship Id="rId2" Type="http://schemas.openxmlformats.org/officeDocument/2006/relationships/slideLayout" Target="../slideLayouts/slideLayout17.xml"/><Relationship Id="rId1" Type="http://schemas.openxmlformats.org/officeDocument/2006/relationships/video" Target="https://www.youtube.com/embed/9fqvY7zBnd8?feature=oembed" TargetMode="External"/><Relationship Id="rId6" Type="http://schemas.openxmlformats.org/officeDocument/2006/relationships/hyperlink" Target="https://youtu.be/9fqvY7zBnd8?si=mkDda16fBz698uNn"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image" Target="../media/image4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png"/><Relationship Id="rId7" Type="http://schemas.openxmlformats.org/officeDocument/2006/relationships/image" Target="../media/image49.png"/><Relationship Id="rId2" Type="http://schemas.openxmlformats.org/officeDocument/2006/relationships/notesSlide" Target="../notesSlides/notesSlide19.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5.png"/><Relationship Id="rId9"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jpeg"/><Relationship Id="rId2" Type="http://schemas.openxmlformats.org/officeDocument/2006/relationships/slideLayout" Target="../slideLayouts/slideLayout17.xml"/><Relationship Id="rId1" Type="http://schemas.openxmlformats.org/officeDocument/2006/relationships/video" Target="https://www.youtube.com/embed/UAm8HDMK_es?feature=oembed" TargetMode="External"/><Relationship Id="rId6" Type="http://schemas.openxmlformats.org/officeDocument/2006/relationships/hyperlink" Target="https://youtu.be/UAm8HDMK_es?si=tUnxLKoOIrfa-1Fr" TargetMode="Externa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hyperlink" Target="https://www.college-optometrists.org/qualifying/a-career-in-optometry/what-is-an-optometrist" TargetMode="External"/><Relationship Id="rId13" Type="http://schemas.openxmlformats.org/officeDocument/2006/relationships/hyperlink" Target="https://www.careersineyecare.org.uk/2025/02/28/could-you-be-a-dispensing-optician/" TargetMode="External"/><Relationship Id="rId3" Type="http://schemas.openxmlformats.org/officeDocument/2006/relationships/image" Target="../media/image4.png"/><Relationship Id="rId7" Type="http://schemas.openxmlformats.org/officeDocument/2006/relationships/hyperlink" Target="http://www.optometrywales.org.uk/" TargetMode="External"/><Relationship Id="rId12" Type="http://schemas.openxmlformats.org/officeDocument/2006/relationships/hyperlink" Target="https://www.careersineyecare.org.uk/career-guides/" TargetMode="External"/><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hyperlink" Target="mailto:Judy.Misra@Optometrywales.com" TargetMode="External"/><Relationship Id="rId11" Type="http://schemas.openxmlformats.org/officeDocument/2006/relationships/hyperlink" Target="https://www.aop.org.uk/your-career/pre-reg-optometrists/career-choices" TargetMode="External"/><Relationship Id="rId5" Type="http://schemas.openxmlformats.org/officeDocument/2006/relationships/hyperlink" Target="mailto:SharonBeatty@Optometrywales.com" TargetMode="External"/><Relationship Id="rId10" Type="http://schemas.openxmlformats.org/officeDocument/2006/relationships/hyperlink" Target="https://www.cardiff.ac.uk/optometry-vision-sciences" TargetMode="External"/><Relationship Id="rId4" Type="http://schemas.openxmlformats.org/officeDocument/2006/relationships/image" Target="../media/image5.png"/><Relationship Id="rId9" Type="http://schemas.openxmlformats.org/officeDocument/2006/relationships/hyperlink" Target="https://heiw.nhs.wales/our-work/optometry/#:~:text=What%20is%20optometry%3F%201%20specialised%20eye%20care%20to,supports%20personalised%20patient%20care%20and%20tailored%20visual%20solutions." TargetMode="External"/><Relationship Id="rId14" Type="http://schemas.openxmlformats.org/officeDocument/2006/relationships/hyperlink" Target="https://heiw.nhs.wales/careers/nhs-wales-careers/roles/eye-care-team/dispensing-optician-careers-profil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7.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0.jpeg"/><Relationship Id="rId5" Type="http://schemas.openxmlformats.org/officeDocument/2006/relationships/image" Target="../media/image19.png"/><Relationship Id="rId4" Type="http://schemas.openxmlformats.org/officeDocument/2006/relationships/image" Target="../media/image5.pn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30.jpeg"/><Relationship Id="rId5" Type="http://schemas.openxmlformats.org/officeDocument/2006/relationships/image" Target="../media/image29.gif"/><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B4FC0-7473-FEDF-909D-ED1CEA0BF29E}"/>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C1D9A4BF-8B3A-5CC2-4952-4870D8DC5AF2}"/>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F81281D1-DBF6-F798-7D3A-226AC64E4A60}"/>
              </a:ext>
            </a:extLst>
          </p:cNvPr>
          <p:cNvPicPr>
            <a:picLocks noChangeAspect="1"/>
          </p:cNvPicPr>
          <p:nvPr/>
        </p:nvPicPr>
        <p:blipFill>
          <a:blip r:embed="rId3"/>
          <a:stretch>
            <a:fillRect/>
          </a:stretch>
        </p:blipFill>
        <p:spPr>
          <a:xfrm>
            <a:off x="-9426" y="0"/>
            <a:ext cx="12201426" cy="6852706"/>
          </a:xfrm>
          <a:prstGeom prst="rect">
            <a:avLst/>
          </a:prstGeom>
        </p:spPr>
      </p:pic>
      <p:sp>
        <p:nvSpPr>
          <p:cNvPr id="6" name="TextBox 5">
            <a:extLst>
              <a:ext uri="{FF2B5EF4-FFF2-40B4-BE49-F238E27FC236}">
                <a16:creationId xmlns:a16="http://schemas.microsoft.com/office/drawing/2014/main" id="{B661BA90-D163-5150-4BE6-87484D70FC72}"/>
              </a:ext>
            </a:extLst>
          </p:cNvPr>
          <p:cNvSpPr txBox="1"/>
          <p:nvPr/>
        </p:nvSpPr>
        <p:spPr>
          <a:xfrm>
            <a:off x="462644" y="576943"/>
            <a:ext cx="3766456" cy="1414010"/>
          </a:xfrm>
          <a:prstGeom prst="rect">
            <a:avLst/>
          </a:prstGeom>
          <a:solidFill>
            <a:schemeClr val="bg1"/>
          </a:solidFill>
        </p:spPr>
        <p:txBody>
          <a:bodyPr wrap="square" rtlCol="0">
            <a:spAutoFit/>
          </a:bodyPr>
          <a:lstStyle/>
          <a:p>
            <a:endParaRPr lang="en-GB"/>
          </a:p>
        </p:txBody>
      </p:sp>
      <p:sp>
        <p:nvSpPr>
          <p:cNvPr id="7" name="TextBox 6">
            <a:extLst>
              <a:ext uri="{FF2B5EF4-FFF2-40B4-BE49-F238E27FC236}">
                <a16:creationId xmlns:a16="http://schemas.microsoft.com/office/drawing/2014/main" id="{3372D315-881D-DFA2-24B8-24AFDA9F8F5D}"/>
              </a:ext>
            </a:extLst>
          </p:cNvPr>
          <p:cNvSpPr txBox="1"/>
          <p:nvPr/>
        </p:nvSpPr>
        <p:spPr>
          <a:xfrm>
            <a:off x="6146800" y="2672294"/>
            <a:ext cx="513080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957262" rtl="0" fontAlgn="auto" latinLnBrk="0" hangingPunct="0">
              <a:lnSpc>
                <a:spcPct val="100000"/>
              </a:lnSpc>
              <a:spcBef>
                <a:spcPts val="0"/>
              </a:spcBef>
              <a:spcAft>
                <a:spcPts val="0"/>
              </a:spcAft>
              <a:buClrTx/>
              <a:buSzTx/>
              <a:buFontTx/>
              <a:buNone/>
              <a:tabLst/>
            </a:pPr>
            <a:r>
              <a:rPr kumimoji="0" lang="en-GB" sz="240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rPr>
              <a:t>A Career In Optometry</a:t>
            </a:r>
            <a:endParaRPr lang="en-GB" sz="2400" dirty="0">
              <a:latin typeface="Arial" panose="020B0604020202020204" pitchFamily="34" charset="0"/>
              <a:cs typeface="Arial" panose="020B0604020202020204" pitchFamily="34" charset="0"/>
            </a:endParaRPr>
          </a:p>
          <a:p>
            <a:pPr marL="0" marR="0" indent="0" algn="ctr" defTabSz="957262" rtl="0" fontAlgn="auto" latinLnBrk="0" hangingPunct="0">
              <a:lnSpc>
                <a:spcPct val="100000"/>
              </a:lnSpc>
              <a:spcBef>
                <a:spcPts val="0"/>
              </a:spcBef>
              <a:spcAft>
                <a:spcPts val="0"/>
              </a:spcAft>
              <a:buClrTx/>
              <a:buSzTx/>
              <a:buFontTx/>
              <a:buNone/>
              <a:tabLst/>
            </a:pPr>
            <a:endParaRPr kumimoji="0" lang="en-GB" sz="240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Calibri"/>
            </a:endParaRPr>
          </a:p>
        </p:txBody>
      </p:sp>
      <p:pic>
        <p:nvPicPr>
          <p:cNvPr id="10" name="Picture 9" descr="A close up of words&#10;&#10;Description automatically generated">
            <a:extLst>
              <a:ext uri="{FF2B5EF4-FFF2-40B4-BE49-F238E27FC236}">
                <a16:creationId xmlns:a16="http://schemas.microsoft.com/office/drawing/2014/main" id="{7A81002D-8A2C-DDA5-55C0-F05B0B6A7D8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2644" y="437470"/>
            <a:ext cx="4047733" cy="1163532"/>
          </a:xfrm>
          <a:prstGeom prst="rect">
            <a:avLst/>
          </a:prstGeom>
        </p:spPr>
      </p:pic>
    </p:spTree>
    <p:extLst>
      <p:ext uri="{BB962C8B-B14F-4D97-AF65-F5344CB8AC3E}">
        <p14:creationId xmlns:p14="http://schemas.microsoft.com/office/powerpoint/2010/main" val="14288522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33719C-D4F4-3C22-E0C2-9F9E2AC6BF8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371D491-10C2-3A35-DB89-AFEDB1728FE0}"/>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AD6B7950-AF19-EF1B-677A-58FE741A73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6CD91A3B-C0EB-0CF6-D790-636F4997C2EA}"/>
              </a:ext>
            </a:extLst>
          </p:cNvPr>
          <p:cNvSpPr txBox="1"/>
          <p:nvPr/>
        </p:nvSpPr>
        <p:spPr>
          <a:xfrm>
            <a:off x="615950" y="190500"/>
            <a:ext cx="6667500" cy="461665"/>
          </a:xfrm>
          <a:prstGeom prst="rect">
            <a:avLst/>
          </a:prstGeom>
          <a:noFill/>
        </p:spPr>
        <p:txBody>
          <a:bodyPr wrap="square" rtlCol="0">
            <a:spAutoFit/>
          </a:bodyPr>
          <a:lstStyle/>
          <a:p>
            <a:r>
              <a:rPr lang="en-GB" sz="2400">
                <a:solidFill>
                  <a:schemeClr val="bg1"/>
                </a:solidFill>
              </a:rPr>
              <a:t>4. Correcting vision</a:t>
            </a:r>
          </a:p>
        </p:txBody>
      </p:sp>
      <p:sp>
        <p:nvSpPr>
          <p:cNvPr id="5" name="Rectangle 4">
            <a:extLst>
              <a:ext uri="{FF2B5EF4-FFF2-40B4-BE49-F238E27FC236}">
                <a16:creationId xmlns:a16="http://schemas.microsoft.com/office/drawing/2014/main" id="{7FDFDD64-5953-0AC2-D3B0-081EA18176A1}"/>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23CBC4BE-1BF9-7ACD-EBB2-EA50F241E970}"/>
              </a:ext>
            </a:extLst>
          </p:cNvPr>
          <p:cNvPicPr>
            <a:picLocks noChangeAspect="1"/>
          </p:cNvPicPr>
          <p:nvPr/>
        </p:nvPicPr>
        <p:blipFill>
          <a:blip r:embed="rId5"/>
          <a:stretch>
            <a:fillRect/>
          </a:stretch>
        </p:blipFill>
        <p:spPr>
          <a:xfrm>
            <a:off x="289976" y="1201230"/>
            <a:ext cx="5311553" cy="2969451"/>
          </a:xfrm>
          <a:prstGeom prst="rect">
            <a:avLst/>
          </a:prstGeom>
        </p:spPr>
      </p:pic>
      <p:pic>
        <p:nvPicPr>
          <p:cNvPr id="7" name="Picture 6">
            <a:extLst>
              <a:ext uri="{FF2B5EF4-FFF2-40B4-BE49-F238E27FC236}">
                <a16:creationId xmlns:a16="http://schemas.microsoft.com/office/drawing/2014/main" id="{66E1F959-DFE1-0852-6395-AA5DB82B67A5}"/>
              </a:ext>
            </a:extLst>
          </p:cNvPr>
          <p:cNvPicPr>
            <a:picLocks noChangeAspect="1"/>
          </p:cNvPicPr>
          <p:nvPr/>
        </p:nvPicPr>
        <p:blipFill>
          <a:blip r:embed="rId6"/>
          <a:stretch>
            <a:fillRect/>
          </a:stretch>
        </p:blipFill>
        <p:spPr>
          <a:xfrm>
            <a:off x="5677019" y="1304269"/>
            <a:ext cx="6225006" cy="4175781"/>
          </a:xfrm>
          <a:prstGeom prst="rect">
            <a:avLst/>
          </a:prstGeom>
        </p:spPr>
      </p:pic>
      <p:sp>
        <p:nvSpPr>
          <p:cNvPr id="10" name="TextBox 9">
            <a:extLst>
              <a:ext uri="{FF2B5EF4-FFF2-40B4-BE49-F238E27FC236}">
                <a16:creationId xmlns:a16="http://schemas.microsoft.com/office/drawing/2014/main" id="{B4B796D1-2A94-6065-9924-DB1D9A202F40}"/>
              </a:ext>
            </a:extLst>
          </p:cNvPr>
          <p:cNvSpPr txBox="1"/>
          <p:nvPr/>
        </p:nvSpPr>
        <p:spPr>
          <a:xfrm>
            <a:off x="289976" y="4578350"/>
            <a:ext cx="4821774" cy="1261884"/>
          </a:xfrm>
          <a:prstGeom prst="rect">
            <a:avLst/>
          </a:prstGeom>
          <a:noFill/>
        </p:spPr>
        <p:txBody>
          <a:bodyPr wrap="square" rtlCol="0">
            <a:spAutoFit/>
          </a:bodyPr>
          <a:lstStyle/>
          <a:p>
            <a:r>
              <a:rPr lang="en-GB"/>
              <a:t>Myopia (short-sightedness)</a:t>
            </a:r>
          </a:p>
          <a:p>
            <a:r>
              <a:rPr lang="en-GB"/>
              <a:t>Hyperopia (long-sightedness)</a:t>
            </a:r>
          </a:p>
          <a:p>
            <a:r>
              <a:rPr lang="en-GB"/>
              <a:t>Astigmatism</a:t>
            </a:r>
          </a:p>
          <a:p>
            <a:r>
              <a:rPr lang="en-GB"/>
              <a:t>Presbyopia (reading glasses/varifocals)</a:t>
            </a:r>
          </a:p>
        </p:txBody>
      </p:sp>
    </p:spTree>
    <p:extLst>
      <p:ext uri="{BB962C8B-B14F-4D97-AF65-F5344CB8AC3E}">
        <p14:creationId xmlns:p14="http://schemas.microsoft.com/office/powerpoint/2010/main" val="12218969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3B5D7-A18F-8231-2668-99523EB2F0A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C2E06AB-5A84-937E-DD3C-D22307CD6720}"/>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CF721FBF-078D-FCE4-D210-CDFA333A13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652B7628-E5ED-7EB1-C3B6-C1A2C5956CF9}"/>
              </a:ext>
            </a:extLst>
          </p:cNvPr>
          <p:cNvSpPr txBox="1"/>
          <p:nvPr/>
        </p:nvSpPr>
        <p:spPr>
          <a:xfrm>
            <a:off x="615950" y="190500"/>
            <a:ext cx="6667500" cy="523220"/>
          </a:xfrm>
          <a:prstGeom prst="rect">
            <a:avLst/>
          </a:prstGeom>
          <a:noFill/>
        </p:spPr>
        <p:txBody>
          <a:bodyPr wrap="square" rtlCol="0">
            <a:spAutoFit/>
          </a:bodyPr>
          <a:lstStyle/>
          <a:p>
            <a:r>
              <a:rPr lang="en-GB" sz="2800">
                <a:solidFill>
                  <a:schemeClr val="bg1"/>
                </a:solidFill>
              </a:rPr>
              <a:t>Correcting vision</a:t>
            </a:r>
          </a:p>
        </p:txBody>
      </p:sp>
      <p:sp>
        <p:nvSpPr>
          <p:cNvPr id="5" name="Rectangle 4">
            <a:extLst>
              <a:ext uri="{FF2B5EF4-FFF2-40B4-BE49-F238E27FC236}">
                <a16:creationId xmlns:a16="http://schemas.microsoft.com/office/drawing/2014/main" id="{71BEC47D-3DA9-A840-5683-FCC47DAE22E7}"/>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FBD64B16-CD03-12D5-3172-FB2E46EA7DDA}"/>
              </a:ext>
            </a:extLst>
          </p:cNvPr>
          <p:cNvPicPr>
            <a:picLocks noChangeAspect="1"/>
          </p:cNvPicPr>
          <p:nvPr/>
        </p:nvPicPr>
        <p:blipFill>
          <a:blip r:embed="rId5"/>
          <a:stretch>
            <a:fillRect/>
          </a:stretch>
        </p:blipFill>
        <p:spPr>
          <a:xfrm>
            <a:off x="501649" y="1259691"/>
            <a:ext cx="5246270" cy="2918573"/>
          </a:xfrm>
          <a:prstGeom prst="rect">
            <a:avLst/>
          </a:prstGeom>
        </p:spPr>
      </p:pic>
      <p:pic>
        <p:nvPicPr>
          <p:cNvPr id="2" name="Picture 1">
            <a:extLst>
              <a:ext uri="{FF2B5EF4-FFF2-40B4-BE49-F238E27FC236}">
                <a16:creationId xmlns:a16="http://schemas.microsoft.com/office/drawing/2014/main" id="{AAB812E7-A32A-C190-98F4-8835D5684276}"/>
              </a:ext>
            </a:extLst>
          </p:cNvPr>
          <p:cNvPicPr>
            <a:picLocks noChangeAspect="1"/>
          </p:cNvPicPr>
          <p:nvPr/>
        </p:nvPicPr>
        <p:blipFill>
          <a:blip r:embed="rId6"/>
          <a:stretch>
            <a:fillRect/>
          </a:stretch>
        </p:blipFill>
        <p:spPr>
          <a:xfrm>
            <a:off x="6346825" y="1259692"/>
            <a:ext cx="5246269" cy="2918572"/>
          </a:xfrm>
          <a:prstGeom prst="rect">
            <a:avLst/>
          </a:prstGeom>
        </p:spPr>
      </p:pic>
      <p:sp>
        <p:nvSpPr>
          <p:cNvPr id="11" name="TextBox 10">
            <a:extLst>
              <a:ext uri="{FF2B5EF4-FFF2-40B4-BE49-F238E27FC236}">
                <a16:creationId xmlns:a16="http://schemas.microsoft.com/office/drawing/2014/main" id="{5B2B6E78-3C68-BAF8-A602-614B2D48D29E}"/>
              </a:ext>
            </a:extLst>
          </p:cNvPr>
          <p:cNvSpPr txBox="1"/>
          <p:nvPr/>
        </p:nvSpPr>
        <p:spPr>
          <a:xfrm>
            <a:off x="1819275" y="4512536"/>
            <a:ext cx="4260850" cy="384721"/>
          </a:xfrm>
          <a:prstGeom prst="rect">
            <a:avLst/>
          </a:prstGeom>
          <a:noFill/>
        </p:spPr>
        <p:txBody>
          <a:bodyPr wrap="square" rtlCol="0">
            <a:spAutoFit/>
          </a:bodyPr>
          <a:lstStyle/>
          <a:p>
            <a:r>
              <a:rPr lang="en-GB"/>
              <a:t>Normal vision</a:t>
            </a:r>
          </a:p>
        </p:txBody>
      </p:sp>
      <p:sp>
        <p:nvSpPr>
          <p:cNvPr id="12" name="TextBox 11">
            <a:extLst>
              <a:ext uri="{FF2B5EF4-FFF2-40B4-BE49-F238E27FC236}">
                <a16:creationId xmlns:a16="http://schemas.microsoft.com/office/drawing/2014/main" id="{B15F903A-0037-887C-8A93-91451C2D7C6E}"/>
              </a:ext>
            </a:extLst>
          </p:cNvPr>
          <p:cNvSpPr txBox="1"/>
          <p:nvPr/>
        </p:nvSpPr>
        <p:spPr>
          <a:xfrm>
            <a:off x="7404100" y="4496888"/>
            <a:ext cx="3625850" cy="384721"/>
          </a:xfrm>
          <a:prstGeom prst="rect">
            <a:avLst/>
          </a:prstGeom>
          <a:noFill/>
        </p:spPr>
        <p:txBody>
          <a:bodyPr wrap="square" rtlCol="0">
            <a:spAutoFit/>
          </a:bodyPr>
          <a:lstStyle/>
          <a:p>
            <a:r>
              <a:rPr lang="en-GB"/>
              <a:t>Short-sighted</a:t>
            </a:r>
          </a:p>
        </p:txBody>
      </p:sp>
      <p:pic>
        <p:nvPicPr>
          <p:cNvPr id="10" name="Picture 9" descr="A pair of glasses on a table">
            <a:extLst>
              <a:ext uri="{FF2B5EF4-FFF2-40B4-BE49-F238E27FC236}">
                <a16:creationId xmlns:a16="http://schemas.microsoft.com/office/drawing/2014/main" id="{9D9C2B03-7388-4659-78D4-37D55AB090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49700" y="4456698"/>
            <a:ext cx="2880742" cy="2210802"/>
          </a:xfrm>
          <a:prstGeom prst="rect">
            <a:avLst/>
          </a:prstGeom>
        </p:spPr>
      </p:pic>
    </p:spTree>
    <p:extLst>
      <p:ext uri="{BB962C8B-B14F-4D97-AF65-F5344CB8AC3E}">
        <p14:creationId xmlns:p14="http://schemas.microsoft.com/office/powerpoint/2010/main" val="3971790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6D30B-CC0A-9D3E-8B39-B6518B5F6B8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BD8560E4-ACAA-AA1D-E329-5340926833B8}"/>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E617F65F-5B2D-1BA1-2A3B-F198871636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1E349788-78D0-903A-34EB-AD259B248431}"/>
              </a:ext>
            </a:extLst>
          </p:cNvPr>
          <p:cNvSpPr txBox="1"/>
          <p:nvPr/>
        </p:nvSpPr>
        <p:spPr>
          <a:xfrm>
            <a:off x="615950" y="190500"/>
            <a:ext cx="6667500" cy="523220"/>
          </a:xfrm>
          <a:prstGeom prst="rect">
            <a:avLst/>
          </a:prstGeom>
          <a:noFill/>
        </p:spPr>
        <p:txBody>
          <a:bodyPr wrap="square" rtlCol="0">
            <a:spAutoFit/>
          </a:bodyPr>
          <a:lstStyle/>
          <a:p>
            <a:r>
              <a:rPr lang="en-GB" sz="2800">
                <a:solidFill>
                  <a:schemeClr val="bg1"/>
                </a:solidFill>
              </a:rPr>
              <a:t>Improving people’s vision</a:t>
            </a:r>
          </a:p>
        </p:txBody>
      </p:sp>
      <p:sp>
        <p:nvSpPr>
          <p:cNvPr id="5" name="Rectangle 4">
            <a:extLst>
              <a:ext uri="{FF2B5EF4-FFF2-40B4-BE49-F238E27FC236}">
                <a16:creationId xmlns:a16="http://schemas.microsoft.com/office/drawing/2014/main" id="{FB4F3073-F4D9-3241-E8BA-34386A767D35}"/>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2FBD1F22-D40B-5E43-09FD-054E3C2429B8}"/>
              </a:ext>
            </a:extLst>
          </p:cNvPr>
          <p:cNvPicPr>
            <a:picLocks noChangeAspect="1"/>
          </p:cNvPicPr>
          <p:nvPr/>
        </p:nvPicPr>
        <p:blipFill>
          <a:blip r:embed="rId5"/>
          <a:stretch>
            <a:fillRect/>
          </a:stretch>
        </p:blipFill>
        <p:spPr>
          <a:xfrm>
            <a:off x="404695" y="1206500"/>
            <a:ext cx="5724567" cy="2400318"/>
          </a:xfrm>
          <a:prstGeom prst="rect">
            <a:avLst/>
          </a:prstGeom>
        </p:spPr>
      </p:pic>
      <p:pic>
        <p:nvPicPr>
          <p:cNvPr id="8" name="Picture 7">
            <a:extLst>
              <a:ext uri="{FF2B5EF4-FFF2-40B4-BE49-F238E27FC236}">
                <a16:creationId xmlns:a16="http://schemas.microsoft.com/office/drawing/2014/main" id="{21026399-F6FC-4194-4BEB-69633F274D9D}"/>
              </a:ext>
            </a:extLst>
          </p:cNvPr>
          <p:cNvPicPr>
            <a:picLocks noChangeAspect="1"/>
          </p:cNvPicPr>
          <p:nvPr/>
        </p:nvPicPr>
        <p:blipFill>
          <a:blip r:embed="rId6"/>
          <a:stretch>
            <a:fillRect/>
          </a:stretch>
        </p:blipFill>
        <p:spPr>
          <a:xfrm>
            <a:off x="756046" y="3748082"/>
            <a:ext cx="5021864" cy="2811468"/>
          </a:xfrm>
          <a:prstGeom prst="rect">
            <a:avLst/>
          </a:prstGeom>
        </p:spPr>
      </p:pic>
      <p:pic>
        <p:nvPicPr>
          <p:cNvPr id="10" name="Picture 9">
            <a:extLst>
              <a:ext uri="{FF2B5EF4-FFF2-40B4-BE49-F238E27FC236}">
                <a16:creationId xmlns:a16="http://schemas.microsoft.com/office/drawing/2014/main" id="{D8CEF3F4-2684-817F-069B-989801CE484D}"/>
              </a:ext>
            </a:extLst>
          </p:cNvPr>
          <p:cNvPicPr>
            <a:picLocks noChangeAspect="1"/>
          </p:cNvPicPr>
          <p:nvPr/>
        </p:nvPicPr>
        <p:blipFill>
          <a:blip r:embed="rId7"/>
          <a:stretch>
            <a:fillRect/>
          </a:stretch>
        </p:blipFill>
        <p:spPr>
          <a:xfrm>
            <a:off x="7359651" y="1259366"/>
            <a:ext cx="4160264" cy="5280335"/>
          </a:xfrm>
          <a:prstGeom prst="rect">
            <a:avLst/>
          </a:prstGeom>
        </p:spPr>
      </p:pic>
    </p:spTree>
    <p:extLst>
      <p:ext uri="{BB962C8B-B14F-4D97-AF65-F5344CB8AC3E}">
        <p14:creationId xmlns:p14="http://schemas.microsoft.com/office/powerpoint/2010/main" val="41757250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7888-FC57-F03A-C3DB-AA013175FE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8D9BBC3-801E-99A8-0399-029306E30CBF}"/>
              </a:ext>
            </a:extLst>
          </p:cNvPr>
          <p:cNvPicPr>
            <a:picLocks noChangeAspect="1"/>
          </p:cNvPicPr>
          <p:nvPr/>
        </p:nvPicPr>
        <p:blipFill>
          <a:blip r:embed="rId5"/>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E6B92271-B3F9-9E76-BBAA-C1BFB4F3D1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EAEED1B1-1B7B-0829-3B2C-92C7F952BE3C}"/>
              </a:ext>
            </a:extLst>
          </p:cNvPr>
          <p:cNvSpPr txBox="1"/>
          <p:nvPr/>
        </p:nvSpPr>
        <p:spPr>
          <a:xfrm>
            <a:off x="177800" y="176835"/>
            <a:ext cx="8007350" cy="461665"/>
          </a:xfrm>
          <a:prstGeom prst="rect">
            <a:avLst/>
          </a:prstGeom>
          <a:noFill/>
        </p:spPr>
        <p:txBody>
          <a:bodyPr wrap="square" rtlCol="0">
            <a:spAutoFit/>
          </a:bodyPr>
          <a:lstStyle/>
          <a:p>
            <a:r>
              <a:rPr lang="en-GB" sz="2400" dirty="0">
                <a:solidFill>
                  <a:schemeClr val="bg1"/>
                </a:solidFill>
              </a:rPr>
              <a:t>What is a Dispensing Optician?</a:t>
            </a:r>
          </a:p>
        </p:txBody>
      </p:sp>
      <p:sp>
        <p:nvSpPr>
          <p:cNvPr id="5" name="Rectangle 4">
            <a:extLst>
              <a:ext uri="{FF2B5EF4-FFF2-40B4-BE49-F238E27FC236}">
                <a16:creationId xmlns:a16="http://schemas.microsoft.com/office/drawing/2014/main" id="{A29469B2-EE3F-A16E-00B2-1EBA9425AD28}"/>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Online Media 1" title="Dispensing optician careers - what next after your Saturday job?">
            <a:hlinkClick r:id="" action="ppaction://media"/>
            <a:extLst>
              <a:ext uri="{FF2B5EF4-FFF2-40B4-BE49-F238E27FC236}">
                <a16:creationId xmlns:a16="http://schemas.microsoft.com/office/drawing/2014/main" id="{A4B5177F-4B51-3383-51AB-2E155477DF8C}"/>
              </a:ext>
            </a:extLst>
          </p:cNvPr>
          <p:cNvPicPr>
            <a:picLocks noRot="1" noChangeAspect="1"/>
          </p:cNvPicPr>
          <p:nvPr>
            <a:videoFile r:link="rId1"/>
          </p:nvPr>
        </p:nvPicPr>
        <p:blipFill>
          <a:blip r:embed="rId7"/>
          <a:stretch>
            <a:fillRect/>
          </a:stretch>
        </p:blipFill>
        <p:spPr>
          <a:xfrm>
            <a:off x="284672" y="1276350"/>
            <a:ext cx="5811328" cy="3283400"/>
          </a:xfrm>
          <a:prstGeom prst="rect">
            <a:avLst/>
          </a:prstGeom>
        </p:spPr>
      </p:pic>
      <p:sp>
        <p:nvSpPr>
          <p:cNvPr id="10" name="TextBox 9">
            <a:extLst>
              <a:ext uri="{FF2B5EF4-FFF2-40B4-BE49-F238E27FC236}">
                <a16:creationId xmlns:a16="http://schemas.microsoft.com/office/drawing/2014/main" id="{1045815D-FADD-F44C-525E-0305E05C14C6}"/>
              </a:ext>
            </a:extLst>
          </p:cNvPr>
          <p:cNvSpPr txBox="1"/>
          <p:nvPr/>
        </p:nvSpPr>
        <p:spPr>
          <a:xfrm>
            <a:off x="177800" y="4611783"/>
            <a:ext cx="6179126" cy="584775"/>
          </a:xfrm>
          <a:prstGeom prst="rect">
            <a:avLst/>
          </a:prstGeom>
          <a:noFill/>
        </p:spPr>
        <p:txBody>
          <a:bodyPr wrap="square">
            <a:spAutoFit/>
          </a:bodyPr>
          <a:lstStyle/>
          <a:p>
            <a:r>
              <a:rPr lang="en-GB" sz="1600" dirty="0">
                <a:solidFill>
                  <a:schemeClr val="bg1"/>
                </a:solidFill>
                <a:hlinkClick r:id="rId8"/>
              </a:rPr>
              <a:t>https://youtu.be/wVk2e8p6q1c?si=cihBDMK06YXtqA67</a:t>
            </a:r>
            <a:endParaRPr lang="en-GB" sz="1600" dirty="0">
              <a:solidFill>
                <a:schemeClr val="bg1"/>
              </a:solidFill>
            </a:endParaRPr>
          </a:p>
          <a:p>
            <a:endParaRPr lang="en-GB" sz="1600" dirty="0">
              <a:solidFill>
                <a:schemeClr val="bg1"/>
              </a:solidFill>
            </a:endParaRPr>
          </a:p>
        </p:txBody>
      </p:sp>
      <p:pic>
        <p:nvPicPr>
          <p:cNvPr id="11" name="Online Media 10" title="Dispensing optician careers - go with something you enjoy">
            <a:hlinkClick r:id="" action="ppaction://media"/>
            <a:extLst>
              <a:ext uri="{FF2B5EF4-FFF2-40B4-BE49-F238E27FC236}">
                <a16:creationId xmlns:a16="http://schemas.microsoft.com/office/drawing/2014/main" id="{9858BDD7-144C-E8FA-7A03-DDCE2B3E539F}"/>
              </a:ext>
            </a:extLst>
          </p:cNvPr>
          <p:cNvPicPr>
            <a:picLocks noRot="1" noChangeAspect="1"/>
          </p:cNvPicPr>
          <p:nvPr>
            <a:videoFile r:link="rId2"/>
          </p:nvPr>
        </p:nvPicPr>
        <p:blipFill>
          <a:blip r:embed="rId9"/>
          <a:stretch>
            <a:fillRect/>
          </a:stretch>
        </p:blipFill>
        <p:spPr>
          <a:xfrm>
            <a:off x="5673435" y="2724910"/>
            <a:ext cx="6116782" cy="3455982"/>
          </a:xfrm>
          <a:prstGeom prst="rect">
            <a:avLst/>
          </a:prstGeom>
        </p:spPr>
      </p:pic>
      <p:sp>
        <p:nvSpPr>
          <p:cNvPr id="13" name="TextBox 12">
            <a:extLst>
              <a:ext uri="{FF2B5EF4-FFF2-40B4-BE49-F238E27FC236}">
                <a16:creationId xmlns:a16="http://schemas.microsoft.com/office/drawing/2014/main" id="{00B52FD7-FD39-D290-9A48-99B58A54BBBB}"/>
              </a:ext>
            </a:extLst>
          </p:cNvPr>
          <p:cNvSpPr txBox="1"/>
          <p:nvPr/>
        </p:nvSpPr>
        <p:spPr>
          <a:xfrm>
            <a:off x="5645725" y="6277346"/>
            <a:ext cx="6851072" cy="338554"/>
          </a:xfrm>
          <a:prstGeom prst="rect">
            <a:avLst/>
          </a:prstGeom>
          <a:noFill/>
        </p:spPr>
        <p:txBody>
          <a:bodyPr wrap="square">
            <a:spAutoFit/>
          </a:bodyPr>
          <a:lstStyle/>
          <a:p>
            <a:r>
              <a:rPr lang="en-GB" sz="1600" dirty="0">
                <a:hlinkClick r:id="rId10"/>
              </a:rPr>
              <a:t>Dispensing optician careers - go with something you enjoy - YouTube</a:t>
            </a:r>
            <a:endParaRPr lang="en-GB" sz="1600" dirty="0"/>
          </a:p>
        </p:txBody>
      </p:sp>
    </p:spTree>
    <p:extLst>
      <p:ext uri="{BB962C8B-B14F-4D97-AF65-F5344CB8AC3E}">
        <p14:creationId xmlns:p14="http://schemas.microsoft.com/office/powerpoint/2010/main" val="21086349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11"/>
                </p:tgtEl>
              </p:cMediaNode>
            </p:video>
            <p:seq concurrent="1" nextAc="seek">
              <p:cTn id="18" restart="whenNotActive" fill="hold" evtFilter="cancelBubble" nodeType="interactiveSeq">
                <p:stCondLst>
                  <p:cond evt="onClick" delay="0">
                    <p:tgtEl>
                      <p:spTgt spid="11"/>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7888-FC57-F03A-C3DB-AA013175FE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8D9BBC3-801E-99A8-0399-029306E30CBF}"/>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E6B92271-B3F9-9E76-BBAA-C1BFB4F3D1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EAEED1B1-1B7B-0829-3B2C-92C7F952BE3C}"/>
              </a:ext>
            </a:extLst>
          </p:cNvPr>
          <p:cNvSpPr txBox="1"/>
          <p:nvPr/>
        </p:nvSpPr>
        <p:spPr>
          <a:xfrm>
            <a:off x="177800" y="176835"/>
            <a:ext cx="8007350" cy="461665"/>
          </a:xfrm>
          <a:prstGeom prst="rect">
            <a:avLst/>
          </a:prstGeom>
          <a:noFill/>
        </p:spPr>
        <p:txBody>
          <a:bodyPr wrap="square" rtlCol="0">
            <a:spAutoFit/>
          </a:bodyPr>
          <a:lstStyle/>
          <a:p>
            <a:r>
              <a:rPr lang="en-GB" sz="2400" dirty="0">
                <a:solidFill>
                  <a:schemeClr val="bg1"/>
                </a:solidFill>
              </a:rPr>
              <a:t>Career options for Dispensing Opticians</a:t>
            </a:r>
          </a:p>
        </p:txBody>
      </p:sp>
      <p:sp>
        <p:nvSpPr>
          <p:cNvPr id="5" name="Rectangle 4">
            <a:extLst>
              <a:ext uri="{FF2B5EF4-FFF2-40B4-BE49-F238E27FC236}">
                <a16:creationId xmlns:a16="http://schemas.microsoft.com/office/drawing/2014/main" id="{A29469B2-EE3F-A16E-00B2-1EBA9425AD28}"/>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descr="A person with brown hair and eyes&#10;&#10;AI-generated content may be incorrect.">
            <a:extLst>
              <a:ext uri="{FF2B5EF4-FFF2-40B4-BE49-F238E27FC236}">
                <a16:creationId xmlns:a16="http://schemas.microsoft.com/office/drawing/2014/main" id="{A468924E-95D5-FA22-627B-F33D64EB94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10556" y="3974622"/>
            <a:ext cx="3039626" cy="2784390"/>
          </a:xfrm>
          <a:prstGeom prst="rect">
            <a:avLst/>
          </a:prstGeom>
        </p:spPr>
      </p:pic>
      <p:pic>
        <p:nvPicPr>
          <p:cNvPr id="10" name="Picture 9">
            <a:extLst>
              <a:ext uri="{FF2B5EF4-FFF2-40B4-BE49-F238E27FC236}">
                <a16:creationId xmlns:a16="http://schemas.microsoft.com/office/drawing/2014/main" id="{1349F4AF-43DF-DE27-2D56-4AF12BC2E304}"/>
              </a:ext>
            </a:extLst>
          </p:cNvPr>
          <p:cNvPicPr>
            <a:picLocks noChangeAspect="1"/>
          </p:cNvPicPr>
          <p:nvPr/>
        </p:nvPicPr>
        <p:blipFill>
          <a:blip r:embed="rId6"/>
          <a:stretch>
            <a:fillRect/>
          </a:stretch>
        </p:blipFill>
        <p:spPr>
          <a:xfrm>
            <a:off x="177801" y="1006327"/>
            <a:ext cx="3784600" cy="3715609"/>
          </a:xfrm>
          <a:prstGeom prst="rect">
            <a:avLst/>
          </a:prstGeom>
        </p:spPr>
      </p:pic>
      <p:pic>
        <p:nvPicPr>
          <p:cNvPr id="12" name="Picture 11">
            <a:extLst>
              <a:ext uri="{FF2B5EF4-FFF2-40B4-BE49-F238E27FC236}">
                <a16:creationId xmlns:a16="http://schemas.microsoft.com/office/drawing/2014/main" id="{D8F3480E-64C0-9D59-4FBA-A0C82A2A6B63}"/>
              </a:ext>
            </a:extLst>
          </p:cNvPr>
          <p:cNvPicPr>
            <a:picLocks noChangeAspect="1"/>
          </p:cNvPicPr>
          <p:nvPr/>
        </p:nvPicPr>
        <p:blipFill>
          <a:blip r:embed="rId7"/>
          <a:stretch>
            <a:fillRect/>
          </a:stretch>
        </p:blipFill>
        <p:spPr>
          <a:xfrm>
            <a:off x="6568134" y="1212395"/>
            <a:ext cx="5168479" cy="3540611"/>
          </a:xfrm>
          <a:prstGeom prst="rect">
            <a:avLst/>
          </a:prstGeom>
        </p:spPr>
      </p:pic>
    </p:spTree>
    <p:extLst>
      <p:ext uri="{BB962C8B-B14F-4D97-AF65-F5344CB8AC3E}">
        <p14:creationId xmlns:p14="http://schemas.microsoft.com/office/powerpoint/2010/main" val="14734552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7888-FC57-F03A-C3DB-AA013175FE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8D9BBC3-801E-99A8-0399-029306E30CBF}"/>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E6B92271-B3F9-9E76-BBAA-C1BFB4F3D1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EAEED1B1-1B7B-0829-3B2C-92C7F952BE3C}"/>
              </a:ext>
            </a:extLst>
          </p:cNvPr>
          <p:cNvSpPr txBox="1"/>
          <p:nvPr/>
        </p:nvSpPr>
        <p:spPr>
          <a:xfrm>
            <a:off x="177800" y="176835"/>
            <a:ext cx="8007350" cy="461665"/>
          </a:xfrm>
          <a:prstGeom prst="rect">
            <a:avLst/>
          </a:prstGeom>
          <a:noFill/>
        </p:spPr>
        <p:txBody>
          <a:bodyPr wrap="square" rtlCol="0">
            <a:spAutoFit/>
          </a:bodyPr>
          <a:lstStyle/>
          <a:p>
            <a:r>
              <a:rPr lang="en-GB" sz="2400" dirty="0">
                <a:solidFill>
                  <a:schemeClr val="bg1"/>
                </a:solidFill>
              </a:rPr>
              <a:t>What is a Contact Lens Optician?</a:t>
            </a:r>
          </a:p>
        </p:txBody>
      </p:sp>
      <p:sp>
        <p:nvSpPr>
          <p:cNvPr id="5" name="Rectangle 4">
            <a:extLst>
              <a:ext uri="{FF2B5EF4-FFF2-40B4-BE49-F238E27FC236}">
                <a16:creationId xmlns:a16="http://schemas.microsoft.com/office/drawing/2014/main" id="{A29469B2-EE3F-A16E-00B2-1EBA9425AD28}"/>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2CE75AB1-175D-B12D-F7ED-B1312964DD6D}"/>
              </a:ext>
            </a:extLst>
          </p:cNvPr>
          <p:cNvPicPr>
            <a:picLocks noChangeAspect="1"/>
          </p:cNvPicPr>
          <p:nvPr/>
        </p:nvPicPr>
        <p:blipFill>
          <a:blip r:embed="rId5"/>
          <a:stretch>
            <a:fillRect/>
          </a:stretch>
        </p:blipFill>
        <p:spPr>
          <a:xfrm>
            <a:off x="6096000" y="3402830"/>
            <a:ext cx="5932776" cy="3321438"/>
          </a:xfrm>
          <a:prstGeom prst="rect">
            <a:avLst/>
          </a:prstGeom>
        </p:spPr>
      </p:pic>
      <p:pic>
        <p:nvPicPr>
          <p:cNvPr id="10" name="Picture 9">
            <a:extLst>
              <a:ext uri="{FF2B5EF4-FFF2-40B4-BE49-F238E27FC236}">
                <a16:creationId xmlns:a16="http://schemas.microsoft.com/office/drawing/2014/main" id="{4CBF3A7A-ACA6-FE51-FAB7-83F7337E99C2}"/>
              </a:ext>
            </a:extLst>
          </p:cNvPr>
          <p:cNvPicPr>
            <a:picLocks noChangeAspect="1"/>
          </p:cNvPicPr>
          <p:nvPr/>
        </p:nvPicPr>
        <p:blipFill>
          <a:blip r:embed="rId6"/>
          <a:stretch>
            <a:fillRect/>
          </a:stretch>
        </p:blipFill>
        <p:spPr>
          <a:xfrm>
            <a:off x="257158" y="1136571"/>
            <a:ext cx="5970281" cy="3400793"/>
          </a:xfrm>
          <a:prstGeom prst="rect">
            <a:avLst/>
          </a:prstGeom>
        </p:spPr>
      </p:pic>
      <p:sp>
        <p:nvSpPr>
          <p:cNvPr id="11" name="TextBox 10">
            <a:extLst>
              <a:ext uri="{FF2B5EF4-FFF2-40B4-BE49-F238E27FC236}">
                <a16:creationId xmlns:a16="http://schemas.microsoft.com/office/drawing/2014/main" id="{B5438077-C2C8-2390-E880-9B435E797AE1}"/>
              </a:ext>
            </a:extLst>
          </p:cNvPr>
          <p:cNvSpPr txBox="1"/>
          <p:nvPr/>
        </p:nvSpPr>
        <p:spPr>
          <a:xfrm>
            <a:off x="491837" y="4589397"/>
            <a:ext cx="3872345" cy="307777"/>
          </a:xfrm>
          <a:prstGeom prst="rect">
            <a:avLst/>
          </a:prstGeom>
          <a:noFill/>
        </p:spPr>
        <p:txBody>
          <a:bodyPr wrap="square" rtlCol="0">
            <a:spAutoFit/>
          </a:bodyPr>
          <a:lstStyle/>
          <a:p>
            <a:r>
              <a:rPr lang="en-GB" sz="1400" dirty="0">
                <a:solidFill>
                  <a:schemeClr val="bg1"/>
                </a:solidFill>
                <a:hlinkClick r:id="rId7">
                  <a:extLst>
                    <a:ext uri="{A12FA001-AC4F-418D-AE19-62706E023703}">
                      <ahyp:hlinkClr xmlns:ahyp="http://schemas.microsoft.com/office/drawing/2018/hyperlinkcolor" val="tx"/>
                    </a:ext>
                  </a:extLst>
                </a:hlinkClick>
              </a:rPr>
              <a:t>Contact lens optician – Careers in Eyecare</a:t>
            </a:r>
            <a:endParaRPr lang="en-GB" sz="1400" dirty="0">
              <a:solidFill>
                <a:schemeClr val="bg1"/>
              </a:solidFill>
            </a:endParaRPr>
          </a:p>
        </p:txBody>
      </p:sp>
    </p:spTree>
    <p:extLst>
      <p:ext uri="{BB962C8B-B14F-4D97-AF65-F5344CB8AC3E}">
        <p14:creationId xmlns:p14="http://schemas.microsoft.com/office/powerpoint/2010/main" val="35521677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7888-FC57-F03A-C3DB-AA013175FE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8D9BBC3-801E-99A8-0399-029306E30CBF}"/>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E6B92271-B3F9-9E76-BBAA-C1BFB4F3D1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EAEED1B1-1B7B-0829-3B2C-92C7F952BE3C}"/>
              </a:ext>
            </a:extLst>
          </p:cNvPr>
          <p:cNvSpPr txBox="1"/>
          <p:nvPr/>
        </p:nvSpPr>
        <p:spPr>
          <a:xfrm>
            <a:off x="177800" y="176835"/>
            <a:ext cx="8007350" cy="461665"/>
          </a:xfrm>
          <a:prstGeom prst="rect">
            <a:avLst/>
          </a:prstGeom>
          <a:noFill/>
        </p:spPr>
        <p:txBody>
          <a:bodyPr wrap="square" rtlCol="0">
            <a:spAutoFit/>
          </a:bodyPr>
          <a:lstStyle/>
          <a:p>
            <a:r>
              <a:rPr lang="en-GB" sz="2400">
                <a:solidFill>
                  <a:schemeClr val="bg1"/>
                </a:solidFill>
              </a:rPr>
              <a:t>Career options in Optometry</a:t>
            </a:r>
          </a:p>
        </p:txBody>
      </p:sp>
      <p:sp>
        <p:nvSpPr>
          <p:cNvPr id="5" name="Rectangle 4">
            <a:extLst>
              <a:ext uri="{FF2B5EF4-FFF2-40B4-BE49-F238E27FC236}">
                <a16:creationId xmlns:a16="http://schemas.microsoft.com/office/drawing/2014/main" id="{A29469B2-EE3F-A16E-00B2-1EBA9425AD28}"/>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904B8BFA-2129-3E94-6125-AF1CE5DAA36D}"/>
              </a:ext>
            </a:extLst>
          </p:cNvPr>
          <p:cNvSpPr txBox="1"/>
          <p:nvPr/>
        </p:nvSpPr>
        <p:spPr>
          <a:xfrm>
            <a:off x="2683328" y="6121353"/>
            <a:ext cx="6161314" cy="677108"/>
          </a:xfrm>
          <a:prstGeom prst="rect">
            <a:avLst/>
          </a:prstGeom>
          <a:noFill/>
        </p:spPr>
        <p:txBody>
          <a:bodyPr wrap="square">
            <a:spAutoFit/>
          </a:bodyPr>
          <a:lstStyle/>
          <a:p>
            <a:r>
              <a:rPr lang="en-GB">
                <a:hlinkClick r:id="rId6"/>
              </a:rPr>
              <a:t>https://youtu.be/9fqvY7zBnd8?si=mkDda16fBz698uNn</a:t>
            </a:r>
            <a:endParaRPr lang="en-GB"/>
          </a:p>
          <a:p>
            <a:endParaRPr lang="en-GB"/>
          </a:p>
        </p:txBody>
      </p:sp>
      <p:pic>
        <p:nvPicPr>
          <p:cNvPr id="9" name="Online Media 8" title="What is an Optometrist?">
            <a:hlinkClick r:id="" action="ppaction://media"/>
            <a:extLst>
              <a:ext uri="{FF2B5EF4-FFF2-40B4-BE49-F238E27FC236}">
                <a16:creationId xmlns:a16="http://schemas.microsoft.com/office/drawing/2014/main" id="{FA66015B-A9CD-3110-862C-47C4AAE73FF3}"/>
              </a:ext>
            </a:extLst>
          </p:cNvPr>
          <p:cNvPicPr>
            <a:picLocks noRot="1" noChangeAspect="1"/>
          </p:cNvPicPr>
          <p:nvPr>
            <a:videoFile r:link="rId1"/>
          </p:nvPr>
        </p:nvPicPr>
        <p:blipFill>
          <a:blip r:embed="rId7"/>
          <a:stretch>
            <a:fillRect/>
          </a:stretch>
        </p:blipFill>
        <p:spPr>
          <a:xfrm>
            <a:off x="2286000" y="1276350"/>
            <a:ext cx="7620000" cy="4305300"/>
          </a:xfrm>
          <a:prstGeom prst="rect">
            <a:avLst/>
          </a:prstGeom>
        </p:spPr>
      </p:pic>
    </p:spTree>
    <p:extLst>
      <p:ext uri="{BB962C8B-B14F-4D97-AF65-F5344CB8AC3E}">
        <p14:creationId xmlns:p14="http://schemas.microsoft.com/office/powerpoint/2010/main" val="447314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F099F7-7ED7-AC1A-47FB-9BF421F91F0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ABE6C9F-C6E0-CB91-50A4-9F8C6E6D3854}"/>
              </a:ext>
            </a:extLst>
          </p:cNvPr>
          <p:cNvPicPr>
            <a:picLocks noChangeAspect="1"/>
          </p:cNvPicPr>
          <p:nvPr/>
        </p:nvPicPr>
        <p:blipFill>
          <a:blip r:embed="rId5"/>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239D3413-93E3-0619-8AE5-4712E71841F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DE790DE8-A193-EC2A-8D1A-2D5BA51D5349}"/>
              </a:ext>
            </a:extLst>
          </p:cNvPr>
          <p:cNvSpPr txBox="1"/>
          <p:nvPr/>
        </p:nvSpPr>
        <p:spPr>
          <a:xfrm>
            <a:off x="615950" y="110071"/>
            <a:ext cx="7759700" cy="461665"/>
          </a:xfrm>
          <a:prstGeom prst="rect">
            <a:avLst/>
          </a:prstGeom>
          <a:noFill/>
        </p:spPr>
        <p:txBody>
          <a:bodyPr wrap="square" rtlCol="0">
            <a:spAutoFit/>
          </a:bodyPr>
          <a:lstStyle/>
          <a:p>
            <a:r>
              <a:rPr lang="en-GB" sz="2400">
                <a:solidFill>
                  <a:schemeClr val="bg1"/>
                </a:solidFill>
              </a:rPr>
              <a:t>Working in Optometry: Benefits</a:t>
            </a:r>
          </a:p>
        </p:txBody>
      </p:sp>
      <p:sp>
        <p:nvSpPr>
          <p:cNvPr id="5" name="Rectangle 4">
            <a:extLst>
              <a:ext uri="{FF2B5EF4-FFF2-40B4-BE49-F238E27FC236}">
                <a16:creationId xmlns:a16="http://schemas.microsoft.com/office/drawing/2014/main" id="{72434C3C-ADCD-2370-F992-400AC26BDC4C}"/>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DC58C5B8-2562-7101-7FAE-4A545451066D}"/>
              </a:ext>
            </a:extLst>
          </p:cNvPr>
          <p:cNvSpPr txBox="1"/>
          <p:nvPr/>
        </p:nvSpPr>
        <p:spPr>
          <a:xfrm>
            <a:off x="443593" y="1080859"/>
            <a:ext cx="8821057" cy="5078313"/>
          </a:xfrm>
          <a:prstGeom prst="rect">
            <a:avLst/>
          </a:prstGeom>
          <a:noFill/>
        </p:spPr>
        <p:txBody>
          <a:bodyPr wrap="square" rtlCol="0">
            <a:spAutoFit/>
          </a:bodyPr>
          <a:lstStyle/>
          <a:p>
            <a:endParaRPr lang="en-GB" sz="2000" dirty="0">
              <a:solidFill>
                <a:schemeClr val="bg1"/>
              </a:solidFill>
            </a:endParaRPr>
          </a:p>
          <a:p>
            <a:pPr marL="342900" indent="-342900">
              <a:buFontTx/>
              <a:buChar char="-"/>
            </a:pPr>
            <a:r>
              <a:rPr lang="en-GB" sz="2400" dirty="0">
                <a:solidFill>
                  <a:schemeClr val="bg1"/>
                </a:solidFill>
              </a:rPr>
              <a:t>Helping people to see and saving people’s sight</a:t>
            </a:r>
          </a:p>
          <a:p>
            <a:pPr marL="342900" indent="-342900">
              <a:buFontTx/>
              <a:buChar char="-"/>
            </a:pPr>
            <a:r>
              <a:rPr lang="en-GB" sz="2400" dirty="0">
                <a:solidFill>
                  <a:schemeClr val="bg1"/>
                </a:solidFill>
              </a:rPr>
              <a:t>Excellent job satisfaction </a:t>
            </a:r>
          </a:p>
          <a:p>
            <a:pPr marL="342900" indent="-342900">
              <a:buFontTx/>
              <a:buChar char="-"/>
            </a:pPr>
            <a:r>
              <a:rPr lang="en-GB" sz="2400" dirty="0">
                <a:solidFill>
                  <a:schemeClr val="bg1"/>
                </a:solidFill>
              </a:rPr>
              <a:t>Work part time and flexible hours</a:t>
            </a:r>
          </a:p>
          <a:p>
            <a:pPr marL="342900" indent="-342900">
              <a:buFontTx/>
              <a:buChar char="-"/>
            </a:pPr>
            <a:r>
              <a:rPr lang="en-GB" sz="2400" dirty="0">
                <a:solidFill>
                  <a:schemeClr val="bg1"/>
                </a:solidFill>
              </a:rPr>
              <a:t>Run your own business</a:t>
            </a:r>
          </a:p>
          <a:p>
            <a:pPr marL="342900" indent="-342900">
              <a:buFontTx/>
              <a:buChar char="-"/>
            </a:pPr>
            <a:r>
              <a:rPr lang="en-GB" sz="2400" dirty="0">
                <a:solidFill>
                  <a:schemeClr val="bg1"/>
                </a:solidFill>
              </a:rPr>
              <a:t>Can be self-employed (locum)</a:t>
            </a:r>
          </a:p>
          <a:p>
            <a:pPr marL="342900" indent="-342900">
              <a:buFontTx/>
              <a:buChar char="-"/>
            </a:pPr>
            <a:r>
              <a:rPr lang="en-GB" sz="2400" dirty="0">
                <a:solidFill>
                  <a:schemeClr val="bg1"/>
                </a:solidFill>
              </a:rPr>
              <a:t>Choose where you want to work and when</a:t>
            </a:r>
          </a:p>
          <a:p>
            <a:pPr marL="342900" indent="-342900">
              <a:buFontTx/>
              <a:buChar char="-"/>
            </a:pPr>
            <a:r>
              <a:rPr lang="en-GB" sz="2400" dirty="0">
                <a:solidFill>
                  <a:schemeClr val="bg1"/>
                </a:solidFill>
              </a:rPr>
              <a:t>Hospital, high street, university, home visits, research, charity </a:t>
            </a:r>
          </a:p>
          <a:p>
            <a:pPr marL="342900" indent="-342900">
              <a:buFontTx/>
              <a:buChar char="-"/>
            </a:pPr>
            <a:r>
              <a:rPr lang="en-GB" sz="2400" dirty="0">
                <a:solidFill>
                  <a:schemeClr val="bg1"/>
                </a:solidFill>
              </a:rPr>
              <a:t>Career breaks for travelling abroad</a:t>
            </a:r>
          </a:p>
          <a:p>
            <a:pPr marL="342900" indent="-342900">
              <a:buFontTx/>
              <a:buChar char="-"/>
            </a:pPr>
            <a:r>
              <a:rPr lang="en-GB" sz="2400" dirty="0">
                <a:solidFill>
                  <a:schemeClr val="bg1"/>
                </a:solidFill>
              </a:rPr>
              <a:t>Average salary for optometrists is £61,000 when experienced (can be higher for business owners)</a:t>
            </a:r>
          </a:p>
          <a:p>
            <a:pPr marL="342900" indent="-342900">
              <a:buFontTx/>
              <a:buChar char="-"/>
            </a:pPr>
            <a:endParaRPr lang="en-GB" sz="2400" dirty="0">
              <a:solidFill>
                <a:schemeClr val="bg1"/>
              </a:solidFill>
            </a:endParaRPr>
          </a:p>
          <a:p>
            <a:pPr marL="342900" indent="-342900">
              <a:buFontTx/>
              <a:buChar char="-"/>
            </a:pPr>
            <a:endParaRPr lang="en-GB" sz="2000" dirty="0">
              <a:solidFill>
                <a:schemeClr val="bg1"/>
              </a:solidFill>
            </a:endParaRPr>
          </a:p>
          <a:p>
            <a:pPr marL="342900" indent="-342900">
              <a:buFontTx/>
              <a:buChar char="-"/>
            </a:pPr>
            <a:endParaRPr lang="en-GB" sz="2000" dirty="0">
              <a:solidFill>
                <a:schemeClr val="bg1"/>
              </a:solidFill>
            </a:endParaRPr>
          </a:p>
        </p:txBody>
      </p:sp>
      <p:pic>
        <p:nvPicPr>
          <p:cNvPr id="10" name="WhatsApp Video 2025-03-03 at 10.00.27_3ae3c999">
            <a:hlinkClick r:id="" action="ppaction://media"/>
            <a:extLst>
              <a:ext uri="{FF2B5EF4-FFF2-40B4-BE49-F238E27FC236}">
                <a16:creationId xmlns:a16="http://schemas.microsoft.com/office/drawing/2014/main" id="{57CC94A5-3442-BED0-99DB-E3F6321B7B6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8903367" y="4948055"/>
            <a:ext cx="3179775" cy="1799873"/>
          </a:xfrm>
          <a:prstGeom prst="rect">
            <a:avLst/>
          </a:prstGeom>
        </p:spPr>
      </p:pic>
    </p:spTree>
    <p:extLst>
      <p:ext uri="{BB962C8B-B14F-4D97-AF65-F5344CB8AC3E}">
        <p14:creationId xmlns:p14="http://schemas.microsoft.com/office/powerpoint/2010/main" val="3221958932"/>
      </p:ext>
    </p:extLst>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6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7888-FC57-F03A-C3DB-AA013175FE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8D9BBC3-801E-99A8-0399-029306E30CBF}"/>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E6B92271-B3F9-9E76-BBAA-C1BFB4F3D1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5" name="Rectangle 4">
            <a:extLst>
              <a:ext uri="{FF2B5EF4-FFF2-40B4-BE49-F238E27FC236}">
                <a16:creationId xmlns:a16="http://schemas.microsoft.com/office/drawing/2014/main" id="{A29469B2-EE3F-A16E-00B2-1EBA9425AD28}"/>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E422F41B-87FC-4FCC-7849-E1B96B1E992E}"/>
              </a:ext>
            </a:extLst>
          </p:cNvPr>
          <p:cNvSpPr txBox="1"/>
          <p:nvPr/>
        </p:nvSpPr>
        <p:spPr>
          <a:xfrm>
            <a:off x="695228" y="267090"/>
            <a:ext cx="7458171" cy="461665"/>
          </a:xfrm>
          <a:prstGeom prst="rect">
            <a:avLst/>
          </a:prstGeom>
          <a:noFill/>
        </p:spPr>
        <p:txBody>
          <a:bodyPr wrap="square" lIns="91440" tIns="45720" rIns="91440" bIns="45720" anchor="t">
            <a:spAutoFit/>
          </a:bodyPr>
          <a:lstStyle/>
          <a:p>
            <a:r>
              <a:rPr lang="en-GB" sz="2400">
                <a:solidFill>
                  <a:schemeClr val="bg1"/>
                </a:solidFill>
              </a:rPr>
              <a:t>Higher Qualifications and Specialties</a:t>
            </a:r>
          </a:p>
        </p:txBody>
      </p:sp>
      <p:sp>
        <p:nvSpPr>
          <p:cNvPr id="9" name="TextBox 8">
            <a:extLst>
              <a:ext uri="{FF2B5EF4-FFF2-40B4-BE49-F238E27FC236}">
                <a16:creationId xmlns:a16="http://schemas.microsoft.com/office/drawing/2014/main" id="{A4459EA7-D1AF-08AD-F063-932F9BAAE6DB}"/>
              </a:ext>
            </a:extLst>
          </p:cNvPr>
          <p:cNvSpPr txBox="1"/>
          <p:nvPr/>
        </p:nvSpPr>
        <p:spPr>
          <a:xfrm>
            <a:off x="482600" y="1479550"/>
            <a:ext cx="11156950" cy="4893647"/>
          </a:xfrm>
          <a:prstGeom prst="rect">
            <a:avLst/>
          </a:prstGeom>
          <a:noFill/>
        </p:spPr>
        <p:txBody>
          <a:bodyPr wrap="square" rtlCol="0">
            <a:spAutoFit/>
          </a:bodyPr>
          <a:lstStyle/>
          <a:p>
            <a:pPr marL="342900" indent="-342900">
              <a:buFont typeface="Arial" panose="020B0604020202020204" pitchFamily="34" charset="0"/>
              <a:buChar char="•"/>
            </a:pPr>
            <a:r>
              <a:rPr lang="en-GB" sz="2400">
                <a:solidFill>
                  <a:schemeClr val="bg1"/>
                </a:solidFill>
              </a:rPr>
              <a:t>Glaucoma</a:t>
            </a:r>
          </a:p>
          <a:p>
            <a:pPr marL="342900" indent="-342900">
              <a:buFont typeface="Arial" panose="020B0604020202020204" pitchFamily="34" charset="0"/>
              <a:buChar char="•"/>
            </a:pPr>
            <a:r>
              <a:rPr lang="en-GB" sz="2400">
                <a:solidFill>
                  <a:schemeClr val="bg1"/>
                </a:solidFill>
              </a:rPr>
              <a:t>Medical Retina (inc. macular degeneration and diabetic eye disease)</a:t>
            </a:r>
          </a:p>
          <a:p>
            <a:pPr marL="342900" indent="-342900">
              <a:buFont typeface="Arial" panose="020B0604020202020204" pitchFamily="34" charset="0"/>
              <a:buChar char="•"/>
            </a:pPr>
            <a:r>
              <a:rPr lang="en-GB" sz="2400">
                <a:solidFill>
                  <a:schemeClr val="bg1"/>
                </a:solidFill>
              </a:rPr>
              <a:t>Urgent Eye Care and Independent Prescribing</a:t>
            </a:r>
          </a:p>
          <a:p>
            <a:pPr marL="342900" indent="-342900">
              <a:buFont typeface="Arial" panose="020B0604020202020204" pitchFamily="34" charset="0"/>
              <a:buChar char="•"/>
            </a:pPr>
            <a:r>
              <a:rPr lang="en-GB" sz="2400">
                <a:solidFill>
                  <a:schemeClr val="bg1"/>
                </a:solidFill>
              </a:rPr>
              <a:t>Low Vision (magnifier devices)</a:t>
            </a:r>
          </a:p>
          <a:p>
            <a:pPr marL="342900" indent="-342900">
              <a:buFont typeface="Arial" panose="020B0604020202020204" pitchFamily="34" charset="0"/>
              <a:buChar char="•"/>
            </a:pPr>
            <a:r>
              <a:rPr lang="en-GB" sz="2400">
                <a:solidFill>
                  <a:schemeClr val="bg1"/>
                </a:solidFill>
              </a:rPr>
              <a:t>Paediatrics (children)</a:t>
            </a:r>
          </a:p>
          <a:p>
            <a:pPr marL="342900" indent="-342900">
              <a:buFont typeface="Arial" panose="020B0604020202020204" pitchFamily="34" charset="0"/>
              <a:buChar char="•"/>
            </a:pPr>
            <a:r>
              <a:rPr lang="en-GB" sz="2400">
                <a:solidFill>
                  <a:schemeClr val="bg1"/>
                </a:solidFill>
              </a:rPr>
              <a:t>Eye injections </a:t>
            </a:r>
          </a:p>
          <a:p>
            <a:pPr marL="342900" indent="-342900">
              <a:buFont typeface="Arial" panose="020B0604020202020204" pitchFamily="34" charset="0"/>
              <a:buChar char="•"/>
            </a:pPr>
            <a:r>
              <a:rPr lang="en-GB" sz="2400">
                <a:solidFill>
                  <a:schemeClr val="bg1"/>
                </a:solidFill>
              </a:rPr>
              <a:t>Laser eye treatment for glaucoma</a:t>
            </a:r>
          </a:p>
          <a:p>
            <a:pPr marL="342900" indent="-342900">
              <a:buFont typeface="Arial" panose="020B0604020202020204" pitchFamily="34" charset="0"/>
              <a:buChar char="•"/>
            </a:pPr>
            <a:r>
              <a:rPr lang="en-GB" sz="2400">
                <a:solidFill>
                  <a:schemeClr val="bg1"/>
                </a:solidFill>
              </a:rPr>
              <a:t>Specialised contact lenses</a:t>
            </a:r>
          </a:p>
          <a:p>
            <a:pPr marL="342900" indent="-342900">
              <a:buFont typeface="Arial" panose="020B0604020202020204" pitchFamily="34" charset="0"/>
              <a:buChar char="•"/>
            </a:pPr>
            <a:r>
              <a:rPr lang="en-GB" sz="2400">
                <a:solidFill>
                  <a:schemeClr val="bg1"/>
                </a:solidFill>
              </a:rPr>
              <a:t>Cataract assessment</a:t>
            </a:r>
          </a:p>
          <a:p>
            <a:pPr marL="342900" indent="-342900">
              <a:buFont typeface="Arial" panose="020B0604020202020204" pitchFamily="34" charset="0"/>
              <a:buChar char="•"/>
            </a:pPr>
            <a:endParaRPr lang="en-GB" sz="2400">
              <a:solidFill>
                <a:schemeClr val="bg1"/>
              </a:solidFill>
            </a:endParaRPr>
          </a:p>
          <a:p>
            <a:pPr marL="342900" indent="-342900">
              <a:buFont typeface="Arial" panose="020B0604020202020204" pitchFamily="34" charset="0"/>
              <a:buChar char="•"/>
            </a:pPr>
            <a:r>
              <a:rPr lang="en-GB" sz="2400">
                <a:solidFill>
                  <a:schemeClr val="bg1"/>
                </a:solidFill>
              </a:rPr>
              <a:t>Cardiff University Optometry 4 year MSc includes 1 year working placement </a:t>
            </a:r>
          </a:p>
          <a:p>
            <a:r>
              <a:rPr lang="en-GB" sz="2400">
                <a:solidFill>
                  <a:schemeClr val="bg1"/>
                </a:solidFill>
              </a:rPr>
              <a:t>    - includes many of the higher qualifications</a:t>
            </a:r>
          </a:p>
          <a:p>
            <a:pPr marL="342900" indent="-342900">
              <a:buFont typeface="Arial" panose="020B0604020202020204" pitchFamily="34" charset="0"/>
              <a:buChar char="•"/>
            </a:pPr>
            <a:endParaRPr lang="en-GB" sz="2400">
              <a:solidFill>
                <a:schemeClr val="bg1"/>
              </a:solidFill>
            </a:endParaRPr>
          </a:p>
        </p:txBody>
      </p:sp>
    </p:spTree>
    <p:extLst>
      <p:ext uri="{BB962C8B-B14F-4D97-AF65-F5344CB8AC3E}">
        <p14:creationId xmlns:p14="http://schemas.microsoft.com/office/powerpoint/2010/main" val="3209217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7888-FC57-F03A-C3DB-AA013175FE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8D9BBC3-801E-99A8-0399-029306E30CBF}"/>
              </a:ext>
            </a:extLst>
          </p:cNvPr>
          <p:cNvPicPr>
            <a:picLocks noChangeAspect="1"/>
          </p:cNvPicPr>
          <p:nvPr/>
        </p:nvPicPr>
        <p:blipFill>
          <a:blip r:embed="rId3"/>
          <a:stretch>
            <a:fillRect/>
          </a:stretch>
        </p:blipFill>
        <p:spPr>
          <a:xfrm>
            <a:off x="23563"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E6B92271-B3F9-9E76-BBAA-C1BFB4F3D1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5" name="Rectangle 4">
            <a:extLst>
              <a:ext uri="{FF2B5EF4-FFF2-40B4-BE49-F238E27FC236}">
                <a16:creationId xmlns:a16="http://schemas.microsoft.com/office/drawing/2014/main" id="{A29469B2-EE3F-A16E-00B2-1EBA9425AD28}"/>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6D1B3BA6-F7A2-99D3-954C-EECA3E9FB541}"/>
              </a:ext>
            </a:extLst>
          </p:cNvPr>
          <p:cNvSpPr txBox="1"/>
          <p:nvPr/>
        </p:nvSpPr>
        <p:spPr>
          <a:xfrm>
            <a:off x="444500" y="260350"/>
            <a:ext cx="8013700" cy="461665"/>
          </a:xfrm>
          <a:prstGeom prst="rect">
            <a:avLst/>
          </a:prstGeom>
          <a:noFill/>
        </p:spPr>
        <p:txBody>
          <a:bodyPr wrap="square" rtlCol="0">
            <a:spAutoFit/>
          </a:bodyPr>
          <a:lstStyle/>
          <a:p>
            <a:r>
              <a:rPr lang="en-GB" sz="2400">
                <a:solidFill>
                  <a:schemeClr val="bg1"/>
                </a:solidFill>
              </a:rPr>
              <a:t>The Future: Artificial Intelligence (AI) and Optometry</a:t>
            </a:r>
          </a:p>
        </p:txBody>
      </p:sp>
      <p:pic>
        <p:nvPicPr>
          <p:cNvPr id="3" name="Picture 2" descr="Related image">
            <a:extLst>
              <a:ext uri="{FF2B5EF4-FFF2-40B4-BE49-F238E27FC236}">
                <a16:creationId xmlns:a16="http://schemas.microsoft.com/office/drawing/2014/main" id="{2EBFF0E9-3A11-112F-58C9-90EF1E65AD7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79259" y="2278803"/>
            <a:ext cx="3949452" cy="2578555"/>
          </a:xfrm>
          <a:prstGeom prst="rect">
            <a:avLst/>
          </a:prstGeom>
          <a:noFill/>
          <a:ln>
            <a:noFill/>
          </a:ln>
        </p:spPr>
      </p:pic>
      <p:pic>
        <p:nvPicPr>
          <p:cNvPr id="7" name="Picture 6">
            <a:extLst>
              <a:ext uri="{FF2B5EF4-FFF2-40B4-BE49-F238E27FC236}">
                <a16:creationId xmlns:a16="http://schemas.microsoft.com/office/drawing/2014/main" id="{600966FC-33F4-AA19-48D6-61A1DBC4DC93}"/>
              </a:ext>
            </a:extLst>
          </p:cNvPr>
          <p:cNvPicPr>
            <a:picLocks noChangeAspect="1"/>
          </p:cNvPicPr>
          <p:nvPr/>
        </p:nvPicPr>
        <p:blipFill>
          <a:blip r:embed="rId6"/>
          <a:stretch>
            <a:fillRect/>
          </a:stretch>
        </p:blipFill>
        <p:spPr>
          <a:xfrm>
            <a:off x="4416174" y="1371870"/>
            <a:ext cx="4271426" cy="2324100"/>
          </a:xfrm>
          <a:prstGeom prst="rect">
            <a:avLst/>
          </a:prstGeom>
        </p:spPr>
      </p:pic>
      <p:pic>
        <p:nvPicPr>
          <p:cNvPr id="9" name="Picture 8">
            <a:extLst>
              <a:ext uri="{FF2B5EF4-FFF2-40B4-BE49-F238E27FC236}">
                <a16:creationId xmlns:a16="http://schemas.microsoft.com/office/drawing/2014/main" id="{DA6B78C7-BF08-0DE9-D8BA-B2A154318EEF}"/>
              </a:ext>
            </a:extLst>
          </p:cNvPr>
          <p:cNvPicPr>
            <a:picLocks noChangeAspect="1"/>
          </p:cNvPicPr>
          <p:nvPr/>
        </p:nvPicPr>
        <p:blipFill>
          <a:blip r:embed="rId7"/>
          <a:stretch>
            <a:fillRect/>
          </a:stretch>
        </p:blipFill>
        <p:spPr>
          <a:xfrm>
            <a:off x="9585772" y="1587554"/>
            <a:ext cx="1952625" cy="1790700"/>
          </a:xfrm>
          <a:prstGeom prst="rect">
            <a:avLst/>
          </a:prstGeom>
        </p:spPr>
      </p:pic>
      <p:pic>
        <p:nvPicPr>
          <p:cNvPr id="11" name="Picture 10">
            <a:extLst>
              <a:ext uri="{FF2B5EF4-FFF2-40B4-BE49-F238E27FC236}">
                <a16:creationId xmlns:a16="http://schemas.microsoft.com/office/drawing/2014/main" id="{C1C98928-A2AB-9165-651B-60B0F7D23BF6}"/>
              </a:ext>
            </a:extLst>
          </p:cNvPr>
          <p:cNvPicPr>
            <a:picLocks noChangeAspect="1"/>
          </p:cNvPicPr>
          <p:nvPr/>
        </p:nvPicPr>
        <p:blipFill>
          <a:blip r:embed="rId8"/>
          <a:stretch>
            <a:fillRect/>
          </a:stretch>
        </p:blipFill>
        <p:spPr>
          <a:xfrm>
            <a:off x="4416174" y="4126772"/>
            <a:ext cx="4271426" cy="2621364"/>
          </a:xfrm>
          <a:prstGeom prst="rect">
            <a:avLst/>
          </a:prstGeom>
        </p:spPr>
      </p:pic>
      <p:pic>
        <p:nvPicPr>
          <p:cNvPr id="12" name="Picture 11">
            <a:extLst>
              <a:ext uri="{FF2B5EF4-FFF2-40B4-BE49-F238E27FC236}">
                <a16:creationId xmlns:a16="http://schemas.microsoft.com/office/drawing/2014/main" id="{0068B1F1-F256-0E82-82E9-456037BDD1D3}"/>
              </a:ext>
            </a:extLst>
          </p:cNvPr>
          <p:cNvPicPr>
            <a:picLocks noChangeAspect="1"/>
          </p:cNvPicPr>
          <p:nvPr/>
        </p:nvPicPr>
        <p:blipFill>
          <a:blip r:embed="rId9"/>
          <a:stretch>
            <a:fillRect/>
          </a:stretch>
        </p:blipFill>
        <p:spPr>
          <a:xfrm>
            <a:off x="9585772" y="4507619"/>
            <a:ext cx="2041033" cy="1762710"/>
          </a:xfrm>
          <a:prstGeom prst="rect">
            <a:avLst/>
          </a:prstGeom>
        </p:spPr>
      </p:pic>
      <p:sp>
        <p:nvSpPr>
          <p:cNvPr id="13" name="TextBox 12">
            <a:extLst>
              <a:ext uri="{FF2B5EF4-FFF2-40B4-BE49-F238E27FC236}">
                <a16:creationId xmlns:a16="http://schemas.microsoft.com/office/drawing/2014/main" id="{A61C76E9-8ACF-F0FD-8B99-6BA2F1FE1C50}"/>
              </a:ext>
            </a:extLst>
          </p:cNvPr>
          <p:cNvSpPr txBox="1"/>
          <p:nvPr/>
        </p:nvSpPr>
        <p:spPr>
          <a:xfrm>
            <a:off x="5151715" y="953079"/>
            <a:ext cx="3721100" cy="384721"/>
          </a:xfrm>
          <a:prstGeom prst="rect">
            <a:avLst/>
          </a:prstGeom>
          <a:noFill/>
        </p:spPr>
        <p:txBody>
          <a:bodyPr wrap="square" rtlCol="0">
            <a:spAutoFit/>
          </a:bodyPr>
          <a:lstStyle/>
          <a:p>
            <a:r>
              <a:rPr lang="en-GB"/>
              <a:t>Normal retina scan</a:t>
            </a:r>
          </a:p>
        </p:txBody>
      </p:sp>
      <p:sp>
        <p:nvSpPr>
          <p:cNvPr id="15" name="TextBox 14">
            <a:extLst>
              <a:ext uri="{FF2B5EF4-FFF2-40B4-BE49-F238E27FC236}">
                <a16:creationId xmlns:a16="http://schemas.microsoft.com/office/drawing/2014/main" id="{114F1373-1FAF-F0A1-1B77-B47EFC2A9832}"/>
              </a:ext>
            </a:extLst>
          </p:cNvPr>
          <p:cNvSpPr txBox="1"/>
          <p:nvPr/>
        </p:nvSpPr>
        <p:spPr>
          <a:xfrm>
            <a:off x="4991100" y="3737973"/>
            <a:ext cx="3530134" cy="384721"/>
          </a:xfrm>
          <a:prstGeom prst="rect">
            <a:avLst/>
          </a:prstGeom>
          <a:noFill/>
        </p:spPr>
        <p:txBody>
          <a:bodyPr wrap="none" rtlCol="0">
            <a:spAutoFit/>
          </a:bodyPr>
          <a:lstStyle/>
          <a:p>
            <a:r>
              <a:rPr lang="en-GB"/>
              <a:t>Macular degeneration disease </a:t>
            </a:r>
          </a:p>
        </p:txBody>
      </p:sp>
      <p:sp>
        <p:nvSpPr>
          <p:cNvPr id="16" name="TextBox 15">
            <a:extLst>
              <a:ext uri="{FF2B5EF4-FFF2-40B4-BE49-F238E27FC236}">
                <a16:creationId xmlns:a16="http://schemas.microsoft.com/office/drawing/2014/main" id="{09BC914B-881E-ABB8-46D8-41D3C5717B4D}"/>
              </a:ext>
            </a:extLst>
          </p:cNvPr>
          <p:cNvSpPr txBox="1"/>
          <p:nvPr/>
        </p:nvSpPr>
        <p:spPr>
          <a:xfrm>
            <a:off x="9300913" y="1079189"/>
            <a:ext cx="2751054" cy="384721"/>
          </a:xfrm>
          <a:prstGeom prst="rect">
            <a:avLst/>
          </a:prstGeom>
          <a:noFill/>
        </p:spPr>
        <p:txBody>
          <a:bodyPr wrap="square" rtlCol="0">
            <a:spAutoFit/>
          </a:bodyPr>
          <a:lstStyle/>
          <a:p>
            <a:r>
              <a:rPr lang="en-GB"/>
              <a:t>AI engine says normal</a:t>
            </a:r>
          </a:p>
        </p:txBody>
      </p:sp>
      <p:sp>
        <p:nvSpPr>
          <p:cNvPr id="17" name="TextBox 16">
            <a:extLst>
              <a:ext uri="{FF2B5EF4-FFF2-40B4-BE49-F238E27FC236}">
                <a16:creationId xmlns:a16="http://schemas.microsoft.com/office/drawing/2014/main" id="{1EABC62C-69B9-C3C1-7958-462E14BF7D85}"/>
              </a:ext>
            </a:extLst>
          </p:cNvPr>
          <p:cNvSpPr txBox="1"/>
          <p:nvPr/>
        </p:nvSpPr>
        <p:spPr>
          <a:xfrm>
            <a:off x="9253815" y="3948702"/>
            <a:ext cx="2971800" cy="384721"/>
          </a:xfrm>
          <a:prstGeom prst="rect">
            <a:avLst/>
          </a:prstGeom>
          <a:noFill/>
        </p:spPr>
        <p:txBody>
          <a:bodyPr wrap="square" rtlCol="0">
            <a:spAutoFit/>
          </a:bodyPr>
          <a:lstStyle/>
          <a:p>
            <a:r>
              <a:rPr lang="en-GB"/>
              <a:t>AI engine says abnormal</a:t>
            </a:r>
          </a:p>
        </p:txBody>
      </p:sp>
    </p:spTree>
    <p:extLst>
      <p:ext uri="{BB962C8B-B14F-4D97-AF65-F5344CB8AC3E}">
        <p14:creationId xmlns:p14="http://schemas.microsoft.com/office/powerpoint/2010/main" val="3957948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BBE9E-5DDC-121F-F59A-1096F2B49C7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C1CB4FF-DEE9-7750-6A6E-844B83F77125}"/>
              </a:ext>
            </a:extLst>
          </p:cNvPr>
          <p:cNvPicPr>
            <a:picLocks noChangeAspect="1"/>
          </p:cNvPicPr>
          <p:nvPr/>
        </p:nvPicPr>
        <p:blipFill>
          <a:blip r:embed="rId4"/>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A59D4BC8-BE3E-0FBF-E8F9-6240BEB327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EBF9134B-00F2-B3A9-8252-7D61105B0C37}"/>
              </a:ext>
            </a:extLst>
          </p:cNvPr>
          <p:cNvSpPr txBox="1"/>
          <p:nvPr/>
        </p:nvSpPr>
        <p:spPr>
          <a:xfrm>
            <a:off x="596900" y="211435"/>
            <a:ext cx="6667500" cy="461665"/>
          </a:xfrm>
          <a:prstGeom prst="rect">
            <a:avLst/>
          </a:prstGeom>
          <a:noFill/>
        </p:spPr>
        <p:txBody>
          <a:bodyPr wrap="square" rtlCol="0">
            <a:spAutoFit/>
          </a:bodyPr>
          <a:lstStyle/>
          <a:p>
            <a:r>
              <a:rPr lang="en-GB" sz="2400">
                <a:solidFill>
                  <a:schemeClr val="bg1"/>
                </a:solidFill>
              </a:rPr>
              <a:t>What is an Optometrist? </a:t>
            </a:r>
          </a:p>
        </p:txBody>
      </p:sp>
      <p:sp>
        <p:nvSpPr>
          <p:cNvPr id="5" name="Rectangle 4">
            <a:extLst>
              <a:ext uri="{FF2B5EF4-FFF2-40B4-BE49-F238E27FC236}">
                <a16:creationId xmlns:a16="http://schemas.microsoft.com/office/drawing/2014/main" id="{FA643282-40CC-46DA-2CCC-1AAFC53EC5EE}"/>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a:extLst>
              <a:ext uri="{FF2B5EF4-FFF2-40B4-BE49-F238E27FC236}">
                <a16:creationId xmlns:a16="http://schemas.microsoft.com/office/drawing/2014/main" id="{0248DF42-B7B2-A859-B7A3-9A11EDC459BC}"/>
              </a:ext>
            </a:extLst>
          </p:cNvPr>
          <p:cNvSpPr txBox="1"/>
          <p:nvPr/>
        </p:nvSpPr>
        <p:spPr>
          <a:xfrm>
            <a:off x="3216728" y="5996849"/>
            <a:ext cx="6161314" cy="677108"/>
          </a:xfrm>
          <a:prstGeom prst="rect">
            <a:avLst/>
          </a:prstGeom>
          <a:noFill/>
        </p:spPr>
        <p:txBody>
          <a:bodyPr wrap="square">
            <a:spAutoFit/>
          </a:bodyPr>
          <a:lstStyle/>
          <a:p>
            <a:r>
              <a:rPr lang="en-GB">
                <a:hlinkClick r:id="rId6"/>
              </a:rPr>
              <a:t>https://youtu.be/UAm8HDMK_es?si=tUnxLKoOIrfa-1Fr</a:t>
            </a:r>
            <a:endParaRPr lang="en-GB"/>
          </a:p>
          <a:p>
            <a:endParaRPr lang="en-GB"/>
          </a:p>
        </p:txBody>
      </p:sp>
      <p:pic>
        <p:nvPicPr>
          <p:cNvPr id="2" name="Online Media 1" title="What is an optometrist?">
            <a:hlinkClick r:id="" action="ppaction://media"/>
            <a:extLst>
              <a:ext uri="{FF2B5EF4-FFF2-40B4-BE49-F238E27FC236}">
                <a16:creationId xmlns:a16="http://schemas.microsoft.com/office/drawing/2014/main" id="{6B7AD5A2-4EFD-BC7B-B0BD-4E406AD866CE}"/>
              </a:ext>
            </a:extLst>
          </p:cNvPr>
          <p:cNvPicPr>
            <a:picLocks noRot="1" noChangeAspect="1"/>
          </p:cNvPicPr>
          <p:nvPr>
            <a:videoFile r:link="rId1"/>
          </p:nvPr>
        </p:nvPicPr>
        <p:blipFill>
          <a:blip r:embed="rId7"/>
          <a:stretch>
            <a:fillRect/>
          </a:stretch>
        </p:blipFill>
        <p:spPr>
          <a:xfrm>
            <a:off x="1959655" y="1209036"/>
            <a:ext cx="8272689" cy="4670415"/>
          </a:xfrm>
          <a:prstGeom prst="rect">
            <a:avLst/>
          </a:prstGeom>
        </p:spPr>
      </p:pic>
    </p:spTree>
    <p:extLst>
      <p:ext uri="{BB962C8B-B14F-4D97-AF65-F5344CB8AC3E}">
        <p14:creationId xmlns:p14="http://schemas.microsoft.com/office/powerpoint/2010/main" val="1012065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22F4FF-F891-4E0B-7EBA-425CFB4EDF8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8DDBB11-7382-2BFE-88D4-FCB412B7CD44}"/>
              </a:ext>
            </a:extLst>
          </p:cNvPr>
          <p:cNvPicPr>
            <a:picLocks noChangeAspect="1"/>
          </p:cNvPicPr>
          <p:nvPr/>
        </p:nvPicPr>
        <p:blipFill>
          <a:blip r:embed="rId3"/>
          <a:stretch>
            <a:fillRect/>
          </a:stretch>
        </p:blipFill>
        <p:spPr>
          <a:xfrm>
            <a:off x="0" y="12641"/>
            <a:ext cx="476885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792747D3-1EE9-8ACF-88D1-13B9F07C93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5" name="TextBox 4">
            <a:extLst>
              <a:ext uri="{FF2B5EF4-FFF2-40B4-BE49-F238E27FC236}">
                <a16:creationId xmlns:a16="http://schemas.microsoft.com/office/drawing/2014/main" id="{6C1CF83A-C161-C377-8E85-C41EFEA268F1}"/>
              </a:ext>
            </a:extLst>
          </p:cNvPr>
          <p:cNvSpPr txBox="1"/>
          <p:nvPr/>
        </p:nvSpPr>
        <p:spPr>
          <a:xfrm>
            <a:off x="375557" y="247650"/>
            <a:ext cx="6838043" cy="523220"/>
          </a:xfrm>
          <a:prstGeom prst="rect">
            <a:avLst/>
          </a:prstGeom>
          <a:noFill/>
        </p:spPr>
        <p:txBody>
          <a:bodyPr wrap="square" rtlCol="0">
            <a:spAutoFit/>
          </a:bodyPr>
          <a:lstStyle/>
          <a:p>
            <a:r>
              <a:rPr lang="en-GB" sz="2800">
                <a:solidFill>
                  <a:schemeClr val="bg1"/>
                </a:solidFill>
              </a:rPr>
              <a:t>Conclusion</a:t>
            </a:r>
          </a:p>
        </p:txBody>
      </p:sp>
      <p:sp>
        <p:nvSpPr>
          <p:cNvPr id="3" name="TextBox 2">
            <a:extLst>
              <a:ext uri="{FF2B5EF4-FFF2-40B4-BE49-F238E27FC236}">
                <a16:creationId xmlns:a16="http://schemas.microsoft.com/office/drawing/2014/main" id="{DC543F5F-5C7C-5DF4-DA3C-34E81C200DFA}"/>
              </a:ext>
            </a:extLst>
          </p:cNvPr>
          <p:cNvSpPr txBox="1"/>
          <p:nvPr/>
        </p:nvSpPr>
        <p:spPr>
          <a:xfrm>
            <a:off x="291194" y="2257961"/>
            <a:ext cx="6578600" cy="1323439"/>
          </a:xfrm>
          <a:prstGeom prst="rect">
            <a:avLst/>
          </a:prstGeom>
          <a:noFill/>
        </p:spPr>
        <p:txBody>
          <a:bodyPr wrap="square" rtlCol="0">
            <a:spAutoFit/>
          </a:bodyPr>
          <a:lstStyle/>
          <a:p>
            <a:r>
              <a:rPr lang="en-GB" sz="2000">
                <a:solidFill>
                  <a:schemeClr val="bg1"/>
                </a:solidFill>
                <a:hlinkClick r:id="rId5">
                  <a:extLst>
                    <a:ext uri="{A12FA001-AC4F-418D-AE19-62706E023703}">
                      <ahyp:hlinkClr xmlns:ahyp="http://schemas.microsoft.com/office/drawing/2018/hyperlinkcolor" val="tx"/>
                    </a:ext>
                  </a:extLst>
                </a:hlinkClick>
              </a:rPr>
              <a:t>SharonBeatty@Optometrywales.com</a:t>
            </a:r>
            <a:endParaRPr lang="en-GB" sz="2000">
              <a:solidFill>
                <a:schemeClr val="bg1"/>
              </a:solidFill>
            </a:endParaRPr>
          </a:p>
          <a:p>
            <a:endParaRPr lang="en-GB" sz="2000">
              <a:solidFill>
                <a:schemeClr val="bg1"/>
              </a:solidFill>
            </a:endParaRPr>
          </a:p>
          <a:p>
            <a:r>
              <a:rPr lang="en-GB" sz="2000">
                <a:solidFill>
                  <a:schemeClr val="bg1"/>
                </a:solidFill>
                <a:hlinkClick r:id="rId6">
                  <a:extLst>
                    <a:ext uri="{A12FA001-AC4F-418D-AE19-62706E023703}">
                      <ahyp:hlinkClr xmlns:ahyp="http://schemas.microsoft.com/office/drawing/2018/hyperlinkcolor" val="tx"/>
                    </a:ext>
                  </a:extLst>
                </a:hlinkClick>
              </a:rPr>
              <a:t>Judy.Misra@Optometrywales.com</a:t>
            </a:r>
            <a:endParaRPr lang="en-GB" sz="2000">
              <a:solidFill>
                <a:schemeClr val="bg1"/>
              </a:solidFill>
            </a:endParaRPr>
          </a:p>
          <a:p>
            <a:endParaRPr lang="en-GB" sz="2000">
              <a:solidFill>
                <a:schemeClr val="bg1"/>
              </a:solidFill>
            </a:endParaRPr>
          </a:p>
        </p:txBody>
      </p:sp>
      <p:sp>
        <p:nvSpPr>
          <p:cNvPr id="9" name="TextBox 8">
            <a:extLst>
              <a:ext uri="{FF2B5EF4-FFF2-40B4-BE49-F238E27FC236}">
                <a16:creationId xmlns:a16="http://schemas.microsoft.com/office/drawing/2014/main" id="{9192550B-9C11-83E8-53C4-479F81C823C4}"/>
              </a:ext>
            </a:extLst>
          </p:cNvPr>
          <p:cNvSpPr txBox="1"/>
          <p:nvPr/>
        </p:nvSpPr>
        <p:spPr>
          <a:xfrm>
            <a:off x="915903" y="3891037"/>
            <a:ext cx="3663950" cy="1015663"/>
          </a:xfrm>
          <a:prstGeom prst="rect">
            <a:avLst/>
          </a:prstGeom>
          <a:noFill/>
        </p:spPr>
        <p:txBody>
          <a:bodyPr wrap="square" rtlCol="0">
            <a:spAutoFit/>
          </a:bodyPr>
          <a:lstStyle/>
          <a:p>
            <a:r>
              <a:rPr lang="en-GB" sz="2000">
                <a:solidFill>
                  <a:schemeClr val="bg1"/>
                </a:solidFill>
                <a:hlinkClick r:id="rId7">
                  <a:extLst>
                    <a:ext uri="{A12FA001-AC4F-418D-AE19-62706E023703}">
                      <ahyp:hlinkClr xmlns:ahyp="http://schemas.microsoft.com/office/drawing/2018/hyperlinkcolor" val="tx"/>
                    </a:ext>
                  </a:extLst>
                </a:hlinkClick>
              </a:rPr>
              <a:t>www.optometrywales.org.uk</a:t>
            </a:r>
            <a:endParaRPr lang="en-GB" sz="2000">
              <a:solidFill>
                <a:schemeClr val="bg1"/>
              </a:solidFill>
            </a:endParaRPr>
          </a:p>
          <a:p>
            <a:endParaRPr lang="en-GB" sz="2000"/>
          </a:p>
          <a:p>
            <a:r>
              <a:rPr lang="en-GB" sz="2000">
                <a:solidFill>
                  <a:schemeClr val="bg1"/>
                </a:solidFill>
              </a:rPr>
              <a:t>Follow us @OptometryWales</a:t>
            </a:r>
          </a:p>
        </p:txBody>
      </p:sp>
      <p:sp>
        <p:nvSpPr>
          <p:cNvPr id="2" name="AutoShape 2">
            <a:extLst>
              <a:ext uri="{FF2B5EF4-FFF2-40B4-BE49-F238E27FC236}">
                <a16:creationId xmlns:a16="http://schemas.microsoft.com/office/drawing/2014/main" id="{DDF75150-044D-BB1C-92DD-1ED409671210}"/>
              </a:ext>
            </a:extLst>
          </p:cNvPr>
          <p:cNvSpPr>
            <a:spLocks noChangeAspect="1" noChangeArrowheads="1"/>
          </p:cNvSpPr>
          <p:nvPr/>
        </p:nvSpPr>
        <p:spPr bwMode="auto">
          <a:xfrm>
            <a:off x="6096000" y="1549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TextBox 6">
            <a:extLst>
              <a:ext uri="{FF2B5EF4-FFF2-40B4-BE49-F238E27FC236}">
                <a16:creationId xmlns:a16="http://schemas.microsoft.com/office/drawing/2014/main" id="{49122E29-0CA9-D66F-4BBC-9A7685DEFF32}"/>
              </a:ext>
            </a:extLst>
          </p:cNvPr>
          <p:cNvSpPr txBox="1"/>
          <p:nvPr/>
        </p:nvSpPr>
        <p:spPr>
          <a:xfrm>
            <a:off x="5003800" y="1435100"/>
            <a:ext cx="7010400" cy="5355312"/>
          </a:xfrm>
          <a:prstGeom prst="rect">
            <a:avLst/>
          </a:prstGeom>
          <a:noFill/>
        </p:spPr>
        <p:txBody>
          <a:bodyPr wrap="square" rtlCol="0">
            <a:spAutoFit/>
          </a:bodyPr>
          <a:lstStyle/>
          <a:p>
            <a:r>
              <a:rPr lang="en-GB" dirty="0"/>
              <a:t>More information:</a:t>
            </a:r>
          </a:p>
          <a:p>
            <a:endParaRPr lang="en-GB" dirty="0"/>
          </a:p>
          <a:p>
            <a:endParaRPr lang="en-GB" dirty="0"/>
          </a:p>
          <a:p>
            <a:r>
              <a:rPr lang="en-GB" dirty="0">
                <a:hlinkClick r:id="rId8"/>
              </a:rPr>
              <a:t>What is an optometrist? - College of Optometrists</a:t>
            </a:r>
            <a:endParaRPr lang="en-GB" dirty="0"/>
          </a:p>
          <a:p>
            <a:endParaRPr lang="en-GB" dirty="0"/>
          </a:p>
          <a:p>
            <a:r>
              <a:rPr lang="en-GB" dirty="0">
                <a:hlinkClick r:id="rId9"/>
              </a:rPr>
              <a:t>Optometry – HEIW</a:t>
            </a:r>
            <a:endParaRPr lang="en-GB" dirty="0"/>
          </a:p>
          <a:p>
            <a:endParaRPr lang="en-GB" dirty="0"/>
          </a:p>
          <a:p>
            <a:r>
              <a:rPr lang="en-GB" dirty="0">
                <a:hlinkClick r:id="rId10"/>
              </a:rPr>
              <a:t>School of Optometry and Vision Sciences - Cardiff University</a:t>
            </a:r>
            <a:endParaRPr lang="en-GB" dirty="0"/>
          </a:p>
          <a:p>
            <a:endParaRPr lang="en-GB" dirty="0"/>
          </a:p>
          <a:p>
            <a:r>
              <a:rPr lang="en-GB" dirty="0">
                <a:hlinkClick r:id="rId11"/>
              </a:rPr>
              <a:t>Career choices</a:t>
            </a:r>
            <a:endParaRPr lang="en-GB" dirty="0"/>
          </a:p>
          <a:p>
            <a:endParaRPr lang="en-GB" dirty="0"/>
          </a:p>
          <a:p>
            <a:r>
              <a:rPr lang="en-GB" dirty="0">
                <a:hlinkClick r:id="rId12"/>
              </a:rPr>
              <a:t>Career guides – Careers in Eyecare</a:t>
            </a:r>
            <a:endParaRPr lang="en-GB" dirty="0"/>
          </a:p>
          <a:p>
            <a:endParaRPr lang="en-GB" dirty="0"/>
          </a:p>
          <a:p>
            <a:r>
              <a:rPr lang="en-GB" dirty="0">
                <a:hlinkClick r:id="rId13"/>
              </a:rPr>
              <a:t>Explore a great career as a dispensing optician – Careers in Eyecare</a:t>
            </a:r>
            <a:endParaRPr lang="en-GB" dirty="0"/>
          </a:p>
          <a:p>
            <a:endParaRPr lang="en-GB" dirty="0"/>
          </a:p>
          <a:p>
            <a:r>
              <a:rPr lang="en-GB" dirty="0">
                <a:hlinkClick r:id="rId14"/>
              </a:rPr>
              <a:t>Dispensing Optician Careers Profile - HEIW</a:t>
            </a:r>
            <a:endParaRPr lang="en-GB" dirty="0"/>
          </a:p>
          <a:p>
            <a:endParaRPr lang="en-GB" dirty="0"/>
          </a:p>
        </p:txBody>
      </p:sp>
    </p:spTree>
    <p:extLst>
      <p:ext uri="{BB962C8B-B14F-4D97-AF65-F5344CB8AC3E}">
        <p14:creationId xmlns:p14="http://schemas.microsoft.com/office/powerpoint/2010/main" val="20611006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E8194-3A0E-38E5-BA77-8C68AA7588EC}"/>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17215C9-0072-98F0-0198-EEF7706157A6}"/>
              </a:ext>
            </a:extLst>
          </p:cNvPr>
          <p:cNvPicPr>
            <a:picLocks noChangeAspect="1"/>
          </p:cNvPicPr>
          <p:nvPr/>
        </p:nvPicPr>
        <p:blipFill>
          <a:blip r:embed="rId5"/>
          <a:stretch>
            <a:fillRect/>
          </a:stretch>
        </p:blipFill>
        <p:spPr>
          <a:xfrm>
            <a:off x="-5715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163569F1-053B-F7F5-6B4B-10CD0309CF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74E5F39E-4337-1001-5D7F-CDF27EB38101}"/>
              </a:ext>
            </a:extLst>
          </p:cNvPr>
          <p:cNvSpPr txBox="1"/>
          <p:nvPr/>
        </p:nvSpPr>
        <p:spPr>
          <a:xfrm>
            <a:off x="515501" y="278573"/>
            <a:ext cx="7537450" cy="461665"/>
          </a:xfrm>
          <a:prstGeom prst="rect">
            <a:avLst/>
          </a:prstGeom>
          <a:noFill/>
        </p:spPr>
        <p:txBody>
          <a:bodyPr wrap="square" rtlCol="0">
            <a:spAutoFit/>
          </a:bodyPr>
          <a:lstStyle/>
          <a:p>
            <a:r>
              <a:rPr lang="en-GB" sz="2400">
                <a:solidFill>
                  <a:schemeClr val="bg1"/>
                </a:solidFill>
              </a:rPr>
              <a:t>‘Doctor of the eyes’ on the high street</a:t>
            </a:r>
          </a:p>
        </p:txBody>
      </p:sp>
      <p:sp>
        <p:nvSpPr>
          <p:cNvPr id="5" name="Rectangle 4">
            <a:extLst>
              <a:ext uri="{FF2B5EF4-FFF2-40B4-BE49-F238E27FC236}">
                <a16:creationId xmlns:a16="http://schemas.microsoft.com/office/drawing/2014/main" id="{7BE3B024-9864-008B-2873-9C469B9F4A7E}"/>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BC6724FE-7EB7-4765-96D4-48337A0BA8D0}"/>
              </a:ext>
            </a:extLst>
          </p:cNvPr>
          <p:cNvPicPr>
            <a:picLocks noChangeAspect="1"/>
          </p:cNvPicPr>
          <p:nvPr/>
        </p:nvPicPr>
        <p:blipFill>
          <a:blip r:embed="rId7"/>
          <a:stretch>
            <a:fillRect/>
          </a:stretch>
        </p:blipFill>
        <p:spPr>
          <a:xfrm>
            <a:off x="6264396" y="4478490"/>
            <a:ext cx="4716475" cy="2148767"/>
          </a:xfrm>
          <a:prstGeom prst="rect">
            <a:avLst/>
          </a:prstGeom>
        </p:spPr>
      </p:pic>
      <p:pic>
        <p:nvPicPr>
          <p:cNvPr id="9" name="Picture 8">
            <a:extLst>
              <a:ext uri="{FF2B5EF4-FFF2-40B4-BE49-F238E27FC236}">
                <a16:creationId xmlns:a16="http://schemas.microsoft.com/office/drawing/2014/main" id="{CB853DF0-D7FF-23C1-90A2-DD24F94446D6}"/>
              </a:ext>
            </a:extLst>
          </p:cNvPr>
          <p:cNvPicPr>
            <a:picLocks noChangeAspect="1"/>
          </p:cNvPicPr>
          <p:nvPr/>
        </p:nvPicPr>
        <p:blipFill>
          <a:blip r:embed="rId8"/>
          <a:stretch>
            <a:fillRect/>
          </a:stretch>
        </p:blipFill>
        <p:spPr>
          <a:xfrm>
            <a:off x="515501" y="1062032"/>
            <a:ext cx="4652492" cy="3122618"/>
          </a:xfrm>
          <a:prstGeom prst="rect">
            <a:avLst/>
          </a:prstGeom>
        </p:spPr>
      </p:pic>
      <p:sp>
        <p:nvSpPr>
          <p:cNvPr id="2" name="TextBox 1">
            <a:extLst>
              <a:ext uri="{FF2B5EF4-FFF2-40B4-BE49-F238E27FC236}">
                <a16:creationId xmlns:a16="http://schemas.microsoft.com/office/drawing/2014/main" id="{BB599CCD-DE9D-C78B-119D-C9388BB03896}"/>
              </a:ext>
            </a:extLst>
          </p:cNvPr>
          <p:cNvSpPr txBox="1"/>
          <p:nvPr/>
        </p:nvSpPr>
        <p:spPr>
          <a:xfrm>
            <a:off x="361950" y="4527550"/>
            <a:ext cx="4540250" cy="1323439"/>
          </a:xfrm>
          <a:prstGeom prst="rect">
            <a:avLst/>
          </a:prstGeom>
          <a:noFill/>
        </p:spPr>
        <p:txBody>
          <a:bodyPr wrap="square" rtlCol="0">
            <a:spAutoFit/>
          </a:bodyPr>
          <a:lstStyle/>
          <a:p>
            <a:pPr marL="457200" indent="-457200">
              <a:buAutoNum type="arabicPeriod"/>
            </a:pPr>
            <a:r>
              <a:rPr lang="en-GB" sz="2000"/>
              <a:t>Detecting eye disease</a:t>
            </a:r>
          </a:p>
          <a:p>
            <a:pPr marL="457200" indent="-457200">
              <a:buAutoNum type="arabicPeriod"/>
            </a:pPr>
            <a:r>
              <a:rPr lang="en-GB" sz="2000"/>
              <a:t>Treating eye disease</a:t>
            </a:r>
          </a:p>
          <a:p>
            <a:pPr marL="457200" indent="-457200">
              <a:buAutoNum type="arabicPeriod"/>
            </a:pPr>
            <a:r>
              <a:rPr lang="en-GB" sz="2000"/>
              <a:t>Monitoring eye disease</a:t>
            </a:r>
          </a:p>
          <a:p>
            <a:pPr marL="457200" indent="-457200">
              <a:buAutoNum type="arabicPeriod"/>
            </a:pPr>
            <a:r>
              <a:rPr lang="en-GB" sz="2000"/>
              <a:t>Correcting vision</a:t>
            </a:r>
          </a:p>
        </p:txBody>
      </p:sp>
      <p:pic>
        <p:nvPicPr>
          <p:cNvPr id="10" name="WhatsApp Video 2025-03-03 at 09.55.35_f884b998">
            <a:hlinkClick r:id="" action="ppaction://media"/>
            <a:extLst>
              <a:ext uri="{FF2B5EF4-FFF2-40B4-BE49-F238E27FC236}">
                <a16:creationId xmlns:a16="http://schemas.microsoft.com/office/drawing/2014/main" id="{A3CD43C6-58F4-09CA-6A19-F7EC4E99923C}"/>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7024009" y="1282228"/>
            <a:ext cx="3020112" cy="2831355"/>
          </a:xfrm>
          <a:prstGeom prst="rect">
            <a:avLst/>
          </a:prstGeom>
        </p:spPr>
      </p:pic>
    </p:spTree>
    <p:extLst>
      <p:ext uri="{BB962C8B-B14F-4D97-AF65-F5344CB8AC3E}">
        <p14:creationId xmlns:p14="http://schemas.microsoft.com/office/powerpoint/2010/main" val="2864679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1" fill="hold"/>
                                        <p:tgtEl>
                                          <p:spTgt spid="10"/>
                                        </p:tgtEl>
                                      </p:cBhvr>
                                    </p:cmd>
                                  </p:childTnLst>
                                </p:cTn>
                              </p:par>
                              <p:par>
                                <p:cTn id="7" presetID="1" presetClass="mediacall" presetSubtype="0" fill="hold" nodeType="withEffect">
                                  <p:stCondLst>
                                    <p:cond delay="0"/>
                                  </p:stCondLst>
                                  <p:childTnLst>
                                    <p:cmd type="call" cmd="playFrom(0.0)">
                                      <p:cBhvr>
                                        <p:cTn id="8" dur="1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repeatCount="indefinite" fill="hold" display="0">
                  <p:stCondLst>
                    <p:cond delay="indefinite"/>
                  </p:stCondLst>
                </p:cTn>
                <p:tgtEl>
                  <p:spTgt spid="10"/>
                </p:tgtEl>
              </p:cMediaNode>
            </p:video>
            <p:seq concurrent="1" nextAc="seek">
              <p:cTn id="10" restart="whenNotActive" fill="hold" evtFilter="cancelBubble" nodeType="interactiveSeq">
                <p:stCondLst>
                  <p:cond evt="onClick" delay="0">
                    <p:tgtEl>
                      <p:spTgt spid="10"/>
                    </p:tgtEl>
                  </p:cond>
                </p:stCondLst>
                <p:endSync evt="end" delay="0">
                  <p:rtn val="all"/>
                </p:endSync>
                <p:childTnLst>
                  <p:par>
                    <p:cTn id="11" fill="hold">
                      <p:stCondLst>
                        <p:cond delay="0"/>
                      </p:stCondLst>
                      <p:childTnLst>
                        <p:par>
                          <p:cTn id="12" fill="hold">
                            <p:stCondLst>
                              <p:cond delay="0"/>
                            </p:stCondLst>
                            <p:childTnLst>
                              <p:par>
                                <p:cTn id="13" presetID="2" presetClass="mediacall" presetSubtype="0" fill="hold" nodeType="withEffect">
                                  <p:stCondLst>
                                    <p:cond delay="0"/>
                                  </p:stCondLst>
                                  <p:childTnLst>
                                    <p:cmd type="call" cmd="togglePause">
                                      <p:cBhvr>
                                        <p:cTn id="14"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BBE9E-5DDC-121F-F59A-1096F2B49C7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C1CB4FF-DEE9-7750-6A6E-844B83F77125}"/>
              </a:ext>
            </a:extLst>
          </p:cNvPr>
          <p:cNvPicPr>
            <a:picLocks noChangeAspect="1"/>
          </p:cNvPicPr>
          <p:nvPr/>
        </p:nvPicPr>
        <p:blipFill>
          <a:blip r:embed="rId3"/>
          <a:stretch>
            <a:fillRect/>
          </a:stretch>
        </p:blipFill>
        <p:spPr>
          <a:xfrm>
            <a:off x="17451"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A59D4BC8-BE3E-0FBF-E8F9-6240BEB327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EBF9134B-00F2-B3A9-8252-7D61105B0C37}"/>
              </a:ext>
            </a:extLst>
          </p:cNvPr>
          <p:cNvSpPr txBox="1"/>
          <p:nvPr/>
        </p:nvSpPr>
        <p:spPr>
          <a:xfrm>
            <a:off x="575763" y="196810"/>
            <a:ext cx="8377249" cy="461665"/>
          </a:xfrm>
          <a:prstGeom prst="rect">
            <a:avLst/>
          </a:prstGeom>
          <a:noFill/>
        </p:spPr>
        <p:txBody>
          <a:bodyPr wrap="square" rtlCol="0">
            <a:spAutoFit/>
          </a:bodyPr>
          <a:lstStyle/>
          <a:p>
            <a:r>
              <a:rPr lang="en-GB" sz="2400">
                <a:solidFill>
                  <a:schemeClr val="bg1"/>
                </a:solidFill>
              </a:rPr>
              <a:t>1. Detecting eye disease </a:t>
            </a:r>
          </a:p>
        </p:txBody>
      </p:sp>
      <p:sp>
        <p:nvSpPr>
          <p:cNvPr id="5" name="Rectangle 4">
            <a:extLst>
              <a:ext uri="{FF2B5EF4-FFF2-40B4-BE49-F238E27FC236}">
                <a16:creationId xmlns:a16="http://schemas.microsoft.com/office/drawing/2014/main" id="{FA643282-40CC-46DA-2CCC-1AAFC53EC5EE}"/>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332AB1DD-451E-419D-3A75-C3B35995F287}"/>
              </a:ext>
            </a:extLst>
          </p:cNvPr>
          <p:cNvSpPr txBox="1"/>
          <p:nvPr/>
        </p:nvSpPr>
        <p:spPr>
          <a:xfrm>
            <a:off x="705340" y="4985175"/>
            <a:ext cx="2794000" cy="384721"/>
          </a:xfrm>
          <a:prstGeom prst="rect">
            <a:avLst/>
          </a:prstGeom>
          <a:noFill/>
        </p:spPr>
        <p:txBody>
          <a:bodyPr wrap="square" rtlCol="0">
            <a:spAutoFit/>
          </a:bodyPr>
          <a:lstStyle/>
          <a:p>
            <a:r>
              <a:rPr lang="en-GB"/>
              <a:t>Normal vision</a:t>
            </a:r>
          </a:p>
        </p:txBody>
      </p:sp>
      <p:sp>
        <p:nvSpPr>
          <p:cNvPr id="10" name="TextBox 9">
            <a:extLst>
              <a:ext uri="{FF2B5EF4-FFF2-40B4-BE49-F238E27FC236}">
                <a16:creationId xmlns:a16="http://schemas.microsoft.com/office/drawing/2014/main" id="{95D6ADDC-488B-8767-CBA8-717A8D8F3876}"/>
              </a:ext>
            </a:extLst>
          </p:cNvPr>
          <p:cNvSpPr txBox="1"/>
          <p:nvPr/>
        </p:nvSpPr>
        <p:spPr>
          <a:xfrm>
            <a:off x="6749562" y="4989681"/>
            <a:ext cx="3530600" cy="384721"/>
          </a:xfrm>
          <a:prstGeom prst="rect">
            <a:avLst/>
          </a:prstGeom>
          <a:noFill/>
        </p:spPr>
        <p:txBody>
          <a:bodyPr wrap="square" rtlCol="0">
            <a:spAutoFit/>
          </a:bodyPr>
          <a:lstStyle/>
          <a:p>
            <a:r>
              <a:rPr lang="en-GB"/>
              <a:t>Eye Disease - Cataract</a:t>
            </a:r>
          </a:p>
        </p:txBody>
      </p:sp>
      <p:pic>
        <p:nvPicPr>
          <p:cNvPr id="2" name="Picture 1">
            <a:extLst>
              <a:ext uri="{FF2B5EF4-FFF2-40B4-BE49-F238E27FC236}">
                <a16:creationId xmlns:a16="http://schemas.microsoft.com/office/drawing/2014/main" id="{10A33E59-7572-E952-BE01-690ADC5609F3}"/>
              </a:ext>
            </a:extLst>
          </p:cNvPr>
          <p:cNvPicPr>
            <a:picLocks noChangeAspect="1"/>
          </p:cNvPicPr>
          <p:nvPr/>
        </p:nvPicPr>
        <p:blipFill>
          <a:blip r:embed="rId5"/>
          <a:stretch>
            <a:fillRect/>
          </a:stretch>
        </p:blipFill>
        <p:spPr>
          <a:xfrm>
            <a:off x="4103167" y="1915747"/>
            <a:ext cx="3726613" cy="2864415"/>
          </a:xfrm>
          <a:prstGeom prst="rect">
            <a:avLst/>
          </a:prstGeom>
        </p:spPr>
      </p:pic>
      <p:pic>
        <p:nvPicPr>
          <p:cNvPr id="12" name="Picture 11">
            <a:extLst>
              <a:ext uri="{FF2B5EF4-FFF2-40B4-BE49-F238E27FC236}">
                <a16:creationId xmlns:a16="http://schemas.microsoft.com/office/drawing/2014/main" id="{B8E28799-A665-AB76-D3D5-C0D763EF73C4}"/>
              </a:ext>
            </a:extLst>
          </p:cNvPr>
          <p:cNvPicPr>
            <a:picLocks noChangeAspect="1"/>
          </p:cNvPicPr>
          <p:nvPr/>
        </p:nvPicPr>
        <p:blipFill>
          <a:blip r:embed="rId6"/>
          <a:stretch>
            <a:fillRect/>
          </a:stretch>
        </p:blipFill>
        <p:spPr>
          <a:xfrm>
            <a:off x="214301" y="1915747"/>
            <a:ext cx="3471072" cy="2881066"/>
          </a:xfrm>
          <a:prstGeom prst="rect">
            <a:avLst/>
          </a:prstGeom>
        </p:spPr>
      </p:pic>
      <p:pic>
        <p:nvPicPr>
          <p:cNvPr id="14" name="Picture 13">
            <a:extLst>
              <a:ext uri="{FF2B5EF4-FFF2-40B4-BE49-F238E27FC236}">
                <a16:creationId xmlns:a16="http://schemas.microsoft.com/office/drawing/2014/main" id="{428D0D8B-5DBD-6909-0EE4-3D0C1DC21D6B}"/>
              </a:ext>
            </a:extLst>
          </p:cNvPr>
          <p:cNvPicPr>
            <a:picLocks noChangeAspect="1"/>
          </p:cNvPicPr>
          <p:nvPr/>
        </p:nvPicPr>
        <p:blipFill>
          <a:blip r:embed="rId7"/>
          <a:stretch>
            <a:fillRect/>
          </a:stretch>
        </p:blipFill>
        <p:spPr>
          <a:xfrm>
            <a:off x="8310785" y="1924072"/>
            <a:ext cx="3451010" cy="2864415"/>
          </a:xfrm>
          <a:prstGeom prst="rect">
            <a:avLst/>
          </a:prstGeom>
        </p:spPr>
      </p:pic>
    </p:spTree>
    <p:extLst>
      <p:ext uri="{BB962C8B-B14F-4D97-AF65-F5344CB8AC3E}">
        <p14:creationId xmlns:p14="http://schemas.microsoft.com/office/powerpoint/2010/main" val="38654358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F7F8E-4E08-412B-1CA9-5D59D0051D7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DF6AD6E-210C-7EA6-241A-9131942B7647}"/>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556032D6-D974-ABB0-15FD-9AEBFF83B7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2620F952-75B0-593E-F1F0-99D570CB7D06}"/>
              </a:ext>
            </a:extLst>
          </p:cNvPr>
          <p:cNvSpPr txBox="1"/>
          <p:nvPr/>
        </p:nvSpPr>
        <p:spPr>
          <a:xfrm>
            <a:off x="376238" y="216842"/>
            <a:ext cx="6667500" cy="461665"/>
          </a:xfrm>
          <a:prstGeom prst="rect">
            <a:avLst/>
          </a:prstGeom>
          <a:noFill/>
        </p:spPr>
        <p:txBody>
          <a:bodyPr wrap="square" rtlCol="0">
            <a:spAutoFit/>
          </a:bodyPr>
          <a:lstStyle/>
          <a:p>
            <a:r>
              <a:rPr lang="en-GB" sz="2400">
                <a:solidFill>
                  <a:schemeClr val="bg1"/>
                </a:solidFill>
              </a:rPr>
              <a:t>Detecting eye disease</a:t>
            </a:r>
          </a:p>
        </p:txBody>
      </p:sp>
      <p:sp>
        <p:nvSpPr>
          <p:cNvPr id="5" name="Rectangle 4">
            <a:extLst>
              <a:ext uri="{FF2B5EF4-FFF2-40B4-BE49-F238E27FC236}">
                <a16:creationId xmlns:a16="http://schemas.microsoft.com/office/drawing/2014/main" id="{301C700C-1E44-3067-8BF5-F1537F48B359}"/>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A6F7117D-919F-B8D4-D1F3-737FC9846DC6}"/>
              </a:ext>
            </a:extLst>
          </p:cNvPr>
          <p:cNvSpPr txBox="1"/>
          <p:nvPr/>
        </p:nvSpPr>
        <p:spPr>
          <a:xfrm>
            <a:off x="1949450" y="5499158"/>
            <a:ext cx="2667000" cy="384721"/>
          </a:xfrm>
          <a:prstGeom prst="rect">
            <a:avLst/>
          </a:prstGeom>
          <a:noFill/>
        </p:spPr>
        <p:txBody>
          <a:bodyPr wrap="square" rtlCol="0">
            <a:spAutoFit/>
          </a:bodyPr>
          <a:lstStyle/>
          <a:p>
            <a:r>
              <a:rPr lang="en-GB"/>
              <a:t>Healthy internal eye</a:t>
            </a:r>
          </a:p>
        </p:txBody>
      </p:sp>
      <p:sp>
        <p:nvSpPr>
          <p:cNvPr id="10" name="TextBox 9">
            <a:extLst>
              <a:ext uri="{FF2B5EF4-FFF2-40B4-BE49-F238E27FC236}">
                <a16:creationId xmlns:a16="http://schemas.microsoft.com/office/drawing/2014/main" id="{9BBB96F3-FE48-7A6B-DF92-715BF375C068}"/>
              </a:ext>
            </a:extLst>
          </p:cNvPr>
          <p:cNvSpPr txBox="1"/>
          <p:nvPr/>
        </p:nvSpPr>
        <p:spPr>
          <a:xfrm>
            <a:off x="6769100" y="5577930"/>
            <a:ext cx="5232402" cy="384721"/>
          </a:xfrm>
          <a:prstGeom prst="rect">
            <a:avLst/>
          </a:prstGeom>
          <a:noFill/>
        </p:spPr>
        <p:txBody>
          <a:bodyPr wrap="square" rtlCol="0">
            <a:spAutoFit/>
          </a:bodyPr>
          <a:lstStyle/>
          <a:p>
            <a:r>
              <a:rPr lang="en-GB"/>
              <a:t>Wet macular degeneration : haemorrhage </a:t>
            </a:r>
          </a:p>
        </p:txBody>
      </p:sp>
      <p:pic>
        <p:nvPicPr>
          <p:cNvPr id="14" name="Picture 13">
            <a:extLst>
              <a:ext uri="{FF2B5EF4-FFF2-40B4-BE49-F238E27FC236}">
                <a16:creationId xmlns:a16="http://schemas.microsoft.com/office/drawing/2014/main" id="{40AC8CF8-EC84-58D3-6E12-5B4EFC18EACC}"/>
              </a:ext>
            </a:extLst>
          </p:cNvPr>
          <p:cNvPicPr>
            <a:picLocks noChangeAspect="1"/>
          </p:cNvPicPr>
          <p:nvPr/>
        </p:nvPicPr>
        <p:blipFill>
          <a:blip r:embed="rId5"/>
          <a:stretch>
            <a:fillRect/>
          </a:stretch>
        </p:blipFill>
        <p:spPr>
          <a:xfrm>
            <a:off x="6280826" y="1207092"/>
            <a:ext cx="4812624" cy="4055802"/>
          </a:xfrm>
          <a:prstGeom prst="rect">
            <a:avLst/>
          </a:prstGeom>
        </p:spPr>
      </p:pic>
      <p:pic>
        <p:nvPicPr>
          <p:cNvPr id="16" name="Picture 15">
            <a:extLst>
              <a:ext uri="{FF2B5EF4-FFF2-40B4-BE49-F238E27FC236}">
                <a16:creationId xmlns:a16="http://schemas.microsoft.com/office/drawing/2014/main" id="{BC400907-4521-B056-06A9-EC0614140F9D}"/>
              </a:ext>
            </a:extLst>
          </p:cNvPr>
          <p:cNvPicPr>
            <a:picLocks noChangeAspect="1"/>
          </p:cNvPicPr>
          <p:nvPr/>
        </p:nvPicPr>
        <p:blipFill>
          <a:blip r:embed="rId6"/>
          <a:stretch>
            <a:fillRect/>
          </a:stretch>
        </p:blipFill>
        <p:spPr>
          <a:xfrm>
            <a:off x="1000309" y="1177332"/>
            <a:ext cx="4447991" cy="4085562"/>
          </a:xfrm>
          <a:prstGeom prst="rect">
            <a:avLst/>
          </a:prstGeom>
        </p:spPr>
      </p:pic>
    </p:spTree>
    <p:extLst>
      <p:ext uri="{BB962C8B-B14F-4D97-AF65-F5344CB8AC3E}">
        <p14:creationId xmlns:p14="http://schemas.microsoft.com/office/powerpoint/2010/main" val="4267125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D0BAC-187B-440B-ECA4-B2A703D364A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DFB53E6-8584-4E89-4DCB-D7610A3A79AA}"/>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7A359483-217D-3F89-E9CA-333EE9DFDD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B5E2A5CF-14FE-85A6-82B1-60C3869E65B6}"/>
              </a:ext>
            </a:extLst>
          </p:cNvPr>
          <p:cNvSpPr txBox="1"/>
          <p:nvPr/>
        </p:nvSpPr>
        <p:spPr>
          <a:xfrm>
            <a:off x="457200" y="139513"/>
            <a:ext cx="7766050" cy="461665"/>
          </a:xfrm>
          <a:prstGeom prst="rect">
            <a:avLst/>
          </a:prstGeom>
          <a:noFill/>
        </p:spPr>
        <p:txBody>
          <a:bodyPr wrap="square" rtlCol="0">
            <a:spAutoFit/>
          </a:bodyPr>
          <a:lstStyle/>
          <a:p>
            <a:r>
              <a:rPr lang="en-GB" sz="2400">
                <a:solidFill>
                  <a:schemeClr val="bg1"/>
                </a:solidFill>
              </a:rPr>
              <a:t>Detecting eye disease</a:t>
            </a:r>
          </a:p>
        </p:txBody>
      </p:sp>
      <p:sp>
        <p:nvSpPr>
          <p:cNvPr id="5" name="Rectangle 4">
            <a:extLst>
              <a:ext uri="{FF2B5EF4-FFF2-40B4-BE49-F238E27FC236}">
                <a16:creationId xmlns:a16="http://schemas.microsoft.com/office/drawing/2014/main" id="{5201ABDD-362F-6D29-6B4F-3BAF36B95B34}"/>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982702F-5F9E-431D-AF01-5F2A62405C59}"/>
              </a:ext>
            </a:extLst>
          </p:cNvPr>
          <p:cNvSpPr txBox="1"/>
          <p:nvPr/>
        </p:nvSpPr>
        <p:spPr>
          <a:xfrm>
            <a:off x="1993900" y="4197914"/>
            <a:ext cx="2794000" cy="384721"/>
          </a:xfrm>
          <a:prstGeom prst="rect">
            <a:avLst/>
          </a:prstGeom>
          <a:noFill/>
        </p:spPr>
        <p:txBody>
          <a:bodyPr wrap="square" rtlCol="0">
            <a:spAutoFit/>
          </a:bodyPr>
          <a:lstStyle/>
          <a:p>
            <a:r>
              <a:rPr lang="en-GB"/>
              <a:t>Normal vision</a:t>
            </a:r>
          </a:p>
        </p:txBody>
      </p:sp>
      <p:sp>
        <p:nvSpPr>
          <p:cNvPr id="10" name="TextBox 9">
            <a:extLst>
              <a:ext uri="{FF2B5EF4-FFF2-40B4-BE49-F238E27FC236}">
                <a16:creationId xmlns:a16="http://schemas.microsoft.com/office/drawing/2014/main" id="{DCAA6060-A6CF-8CC2-9388-73AB2CB966E9}"/>
              </a:ext>
            </a:extLst>
          </p:cNvPr>
          <p:cNvSpPr txBox="1"/>
          <p:nvPr/>
        </p:nvSpPr>
        <p:spPr>
          <a:xfrm>
            <a:off x="6908800" y="4197914"/>
            <a:ext cx="4832350" cy="384721"/>
          </a:xfrm>
          <a:prstGeom prst="rect">
            <a:avLst/>
          </a:prstGeom>
          <a:noFill/>
        </p:spPr>
        <p:txBody>
          <a:bodyPr wrap="square" rtlCol="0">
            <a:spAutoFit/>
          </a:bodyPr>
          <a:lstStyle/>
          <a:p>
            <a:r>
              <a:rPr lang="en-GB"/>
              <a:t>Eye Disease – wet macular degeneration </a:t>
            </a:r>
          </a:p>
        </p:txBody>
      </p:sp>
      <p:pic>
        <p:nvPicPr>
          <p:cNvPr id="2" name="Picture 1">
            <a:extLst>
              <a:ext uri="{FF2B5EF4-FFF2-40B4-BE49-F238E27FC236}">
                <a16:creationId xmlns:a16="http://schemas.microsoft.com/office/drawing/2014/main" id="{9FC4B173-26C9-E125-3A9B-D867D4B9F3B2}"/>
              </a:ext>
            </a:extLst>
          </p:cNvPr>
          <p:cNvPicPr>
            <a:picLocks noChangeAspect="1"/>
          </p:cNvPicPr>
          <p:nvPr/>
        </p:nvPicPr>
        <p:blipFill>
          <a:blip r:embed="rId5"/>
          <a:stretch>
            <a:fillRect/>
          </a:stretch>
        </p:blipFill>
        <p:spPr>
          <a:xfrm>
            <a:off x="196850" y="993101"/>
            <a:ext cx="5686610" cy="3152780"/>
          </a:xfrm>
          <a:prstGeom prst="rect">
            <a:avLst/>
          </a:prstGeom>
        </p:spPr>
      </p:pic>
      <p:pic>
        <p:nvPicPr>
          <p:cNvPr id="11" name="Picture 10">
            <a:extLst>
              <a:ext uri="{FF2B5EF4-FFF2-40B4-BE49-F238E27FC236}">
                <a16:creationId xmlns:a16="http://schemas.microsoft.com/office/drawing/2014/main" id="{1B02754C-C63B-9F67-578E-413A86CD4821}"/>
              </a:ext>
            </a:extLst>
          </p:cNvPr>
          <p:cNvPicPr>
            <a:picLocks noChangeAspect="1"/>
          </p:cNvPicPr>
          <p:nvPr/>
        </p:nvPicPr>
        <p:blipFill>
          <a:blip r:embed="rId6"/>
          <a:stretch>
            <a:fillRect/>
          </a:stretch>
        </p:blipFill>
        <p:spPr>
          <a:xfrm>
            <a:off x="6292898" y="993101"/>
            <a:ext cx="5702252" cy="3152781"/>
          </a:xfrm>
          <a:prstGeom prst="rect">
            <a:avLst/>
          </a:prstGeom>
        </p:spPr>
      </p:pic>
      <p:pic>
        <p:nvPicPr>
          <p:cNvPr id="8" name="Picture 7">
            <a:extLst>
              <a:ext uri="{FF2B5EF4-FFF2-40B4-BE49-F238E27FC236}">
                <a16:creationId xmlns:a16="http://schemas.microsoft.com/office/drawing/2014/main" id="{280BC7C6-DDE3-62B1-A2D6-4E001E4B7EC5}"/>
              </a:ext>
            </a:extLst>
          </p:cNvPr>
          <p:cNvPicPr>
            <a:picLocks noChangeAspect="1"/>
          </p:cNvPicPr>
          <p:nvPr/>
        </p:nvPicPr>
        <p:blipFill>
          <a:blip r:embed="rId7"/>
          <a:stretch>
            <a:fillRect/>
          </a:stretch>
        </p:blipFill>
        <p:spPr>
          <a:xfrm>
            <a:off x="1652582" y="4582635"/>
            <a:ext cx="2608268" cy="2187057"/>
          </a:xfrm>
          <a:prstGeom prst="rect">
            <a:avLst/>
          </a:prstGeom>
        </p:spPr>
      </p:pic>
      <p:pic>
        <p:nvPicPr>
          <p:cNvPr id="12" name="Picture 11">
            <a:extLst>
              <a:ext uri="{FF2B5EF4-FFF2-40B4-BE49-F238E27FC236}">
                <a16:creationId xmlns:a16="http://schemas.microsoft.com/office/drawing/2014/main" id="{06E44C46-74E4-3766-FDBF-0ECB4FCB65E9}"/>
              </a:ext>
            </a:extLst>
          </p:cNvPr>
          <p:cNvPicPr>
            <a:picLocks noChangeAspect="1"/>
          </p:cNvPicPr>
          <p:nvPr/>
        </p:nvPicPr>
        <p:blipFill>
          <a:blip r:embed="rId8"/>
          <a:stretch>
            <a:fillRect/>
          </a:stretch>
        </p:blipFill>
        <p:spPr>
          <a:xfrm>
            <a:off x="7143750" y="4649482"/>
            <a:ext cx="3221071" cy="2141670"/>
          </a:xfrm>
          <a:prstGeom prst="rect">
            <a:avLst/>
          </a:prstGeom>
        </p:spPr>
      </p:pic>
    </p:spTree>
    <p:extLst>
      <p:ext uri="{BB962C8B-B14F-4D97-AF65-F5344CB8AC3E}">
        <p14:creationId xmlns:p14="http://schemas.microsoft.com/office/powerpoint/2010/main" val="15105571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89808-18D8-AA53-C8F7-92544FCC4DB9}"/>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5B32EE0-5924-0B12-1554-614B0DB3BE1E}"/>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53565F6F-27C7-0805-E387-987D75D4DFF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8B652D7D-7882-E32B-2734-28A8BE29798F}"/>
              </a:ext>
            </a:extLst>
          </p:cNvPr>
          <p:cNvSpPr txBox="1"/>
          <p:nvPr/>
        </p:nvSpPr>
        <p:spPr>
          <a:xfrm>
            <a:off x="527941" y="166983"/>
            <a:ext cx="8083551" cy="461665"/>
          </a:xfrm>
          <a:prstGeom prst="rect">
            <a:avLst/>
          </a:prstGeom>
          <a:noFill/>
        </p:spPr>
        <p:txBody>
          <a:bodyPr wrap="square" rtlCol="0">
            <a:spAutoFit/>
          </a:bodyPr>
          <a:lstStyle/>
          <a:p>
            <a:r>
              <a:rPr lang="en-GB" sz="2400">
                <a:solidFill>
                  <a:schemeClr val="bg1"/>
                </a:solidFill>
              </a:rPr>
              <a:t>2. Treating eye disease </a:t>
            </a:r>
          </a:p>
        </p:txBody>
      </p:sp>
      <p:sp>
        <p:nvSpPr>
          <p:cNvPr id="5" name="Rectangle 4">
            <a:extLst>
              <a:ext uri="{FF2B5EF4-FFF2-40B4-BE49-F238E27FC236}">
                <a16:creationId xmlns:a16="http://schemas.microsoft.com/office/drawing/2014/main" id="{29B2A9DB-64A1-36C8-C5DF-7FFD31556735}"/>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36D8EE24-2010-67B0-0280-EDFE0FD55E3E}"/>
              </a:ext>
            </a:extLst>
          </p:cNvPr>
          <p:cNvPicPr>
            <a:picLocks noChangeAspect="1"/>
          </p:cNvPicPr>
          <p:nvPr/>
        </p:nvPicPr>
        <p:blipFill>
          <a:blip r:embed="rId5"/>
          <a:stretch>
            <a:fillRect/>
          </a:stretch>
        </p:blipFill>
        <p:spPr>
          <a:xfrm>
            <a:off x="4759915" y="1523997"/>
            <a:ext cx="2303029" cy="2220408"/>
          </a:xfrm>
          <a:prstGeom prst="rect">
            <a:avLst/>
          </a:prstGeom>
        </p:spPr>
      </p:pic>
      <p:pic>
        <p:nvPicPr>
          <p:cNvPr id="15" name="Picture 14">
            <a:extLst>
              <a:ext uri="{FF2B5EF4-FFF2-40B4-BE49-F238E27FC236}">
                <a16:creationId xmlns:a16="http://schemas.microsoft.com/office/drawing/2014/main" id="{6C90EC5E-5DAA-31A6-DC00-45960D2A30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6509" y="1536959"/>
            <a:ext cx="3066501" cy="2213032"/>
          </a:xfrm>
          <a:prstGeom prst="rect">
            <a:avLst/>
          </a:prstGeom>
        </p:spPr>
      </p:pic>
      <p:pic>
        <p:nvPicPr>
          <p:cNvPr id="16" name="Picture 2" descr="Image preview">
            <a:extLst>
              <a:ext uri="{FF2B5EF4-FFF2-40B4-BE49-F238E27FC236}">
                <a16:creationId xmlns:a16="http://schemas.microsoft.com/office/drawing/2014/main" id="{8B698412-A9CA-7D2B-6C1E-7588040B84E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96761" y="1523997"/>
            <a:ext cx="3197455" cy="239809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253FD4A4-926E-FF4F-4A53-82F90810FCFD}"/>
              </a:ext>
            </a:extLst>
          </p:cNvPr>
          <p:cNvSpPr txBox="1"/>
          <p:nvPr/>
        </p:nvSpPr>
        <p:spPr>
          <a:xfrm>
            <a:off x="871229" y="1090744"/>
            <a:ext cx="2616200" cy="384721"/>
          </a:xfrm>
          <a:prstGeom prst="rect">
            <a:avLst/>
          </a:prstGeom>
          <a:noFill/>
        </p:spPr>
        <p:txBody>
          <a:bodyPr wrap="square" rtlCol="0">
            <a:spAutoFit/>
          </a:bodyPr>
          <a:lstStyle/>
          <a:p>
            <a:r>
              <a:rPr lang="en-GB"/>
              <a:t>Before treatment</a:t>
            </a:r>
          </a:p>
        </p:txBody>
      </p:sp>
      <p:sp>
        <p:nvSpPr>
          <p:cNvPr id="18" name="TextBox 17">
            <a:extLst>
              <a:ext uri="{FF2B5EF4-FFF2-40B4-BE49-F238E27FC236}">
                <a16:creationId xmlns:a16="http://schemas.microsoft.com/office/drawing/2014/main" id="{123D8D62-80CC-5A9C-83AD-056EB3ABD9A1}"/>
              </a:ext>
            </a:extLst>
          </p:cNvPr>
          <p:cNvSpPr txBox="1"/>
          <p:nvPr/>
        </p:nvSpPr>
        <p:spPr>
          <a:xfrm>
            <a:off x="8957366" y="1015408"/>
            <a:ext cx="2736850" cy="384721"/>
          </a:xfrm>
          <a:prstGeom prst="rect">
            <a:avLst/>
          </a:prstGeom>
          <a:noFill/>
        </p:spPr>
        <p:txBody>
          <a:bodyPr wrap="square" rtlCol="0">
            <a:spAutoFit/>
          </a:bodyPr>
          <a:lstStyle/>
          <a:p>
            <a:r>
              <a:rPr lang="en-GB"/>
              <a:t>After treatment</a:t>
            </a:r>
          </a:p>
        </p:txBody>
      </p:sp>
      <p:sp>
        <p:nvSpPr>
          <p:cNvPr id="19" name="Arrow: Right 18">
            <a:extLst>
              <a:ext uri="{FF2B5EF4-FFF2-40B4-BE49-F238E27FC236}">
                <a16:creationId xmlns:a16="http://schemas.microsoft.com/office/drawing/2014/main" id="{F3320712-39AE-CB7E-0D42-942870808837}"/>
              </a:ext>
            </a:extLst>
          </p:cNvPr>
          <p:cNvSpPr/>
          <p:nvPr/>
        </p:nvSpPr>
        <p:spPr>
          <a:xfrm>
            <a:off x="3524250" y="2358938"/>
            <a:ext cx="679450" cy="30171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Arrow: Right 19">
            <a:extLst>
              <a:ext uri="{FF2B5EF4-FFF2-40B4-BE49-F238E27FC236}">
                <a16:creationId xmlns:a16="http://schemas.microsoft.com/office/drawing/2014/main" id="{F000A970-D6CA-38C4-73F1-A3628B06AF6F}"/>
              </a:ext>
            </a:extLst>
          </p:cNvPr>
          <p:cNvSpPr/>
          <p:nvPr/>
        </p:nvSpPr>
        <p:spPr>
          <a:xfrm>
            <a:off x="7319527" y="2358938"/>
            <a:ext cx="679450" cy="301712"/>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F6F020C4-B769-82F6-DEE1-4BEE9E916445}"/>
              </a:ext>
            </a:extLst>
          </p:cNvPr>
          <p:cNvSpPr txBox="1"/>
          <p:nvPr/>
        </p:nvSpPr>
        <p:spPr>
          <a:xfrm>
            <a:off x="5173227" y="1090743"/>
            <a:ext cx="2146300" cy="384721"/>
          </a:xfrm>
          <a:prstGeom prst="rect">
            <a:avLst/>
          </a:prstGeom>
          <a:noFill/>
        </p:spPr>
        <p:txBody>
          <a:bodyPr wrap="square" rtlCol="0">
            <a:spAutoFit/>
          </a:bodyPr>
          <a:lstStyle/>
          <a:p>
            <a:r>
              <a:rPr lang="en-GB"/>
              <a:t>Eyedrops</a:t>
            </a:r>
          </a:p>
        </p:txBody>
      </p:sp>
      <p:pic>
        <p:nvPicPr>
          <p:cNvPr id="7" name="Picture 6" descr="Close-up of an eyeball&#10;&#10;AI-generated content may be incorrect.">
            <a:extLst>
              <a:ext uri="{FF2B5EF4-FFF2-40B4-BE49-F238E27FC236}">
                <a16:creationId xmlns:a16="http://schemas.microsoft.com/office/drawing/2014/main" id="{F0FDB38A-67B9-7BA4-C545-AAD9362DB5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77945" y="4341396"/>
            <a:ext cx="3572059" cy="2349621"/>
          </a:xfrm>
          <a:prstGeom prst="rect">
            <a:avLst/>
          </a:prstGeom>
        </p:spPr>
      </p:pic>
      <p:sp>
        <p:nvSpPr>
          <p:cNvPr id="8" name="TextBox 7">
            <a:extLst>
              <a:ext uri="{FF2B5EF4-FFF2-40B4-BE49-F238E27FC236}">
                <a16:creationId xmlns:a16="http://schemas.microsoft.com/office/drawing/2014/main" id="{462179F8-20A4-3F23-9F46-D25F2E2DE694}"/>
              </a:ext>
            </a:extLst>
          </p:cNvPr>
          <p:cNvSpPr txBox="1"/>
          <p:nvPr/>
        </p:nvSpPr>
        <p:spPr>
          <a:xfrm>
            <a:off x="107950" y="4886926"/>
            <a:ext cx="1778000" cy="384721"/>
          </a:xfrm>
          <a:prstGeom prst="rect">
            <a:avLst/>
          </a:prstGeom>
          <a:noFill/>
        </p:spPr>
        <p:txBody>
          <a:bodyPr wrap="square" rtlCol="0">
            <a:spAutoFit/>
          </a:bodyPr>
          <a:lstStyle/>
          <a:p>
            <a:r>
              <a:rPr lang="en-GB"/>
              <a:t>Virus infection</a:t>
            </a:r>
          </a:p>
        </p:txBody>
      </p:sp>
      <p:pic>
        <p:nvPicPr>
          <p:cNvPr id="11" name="Picture 10" descr="A close-up of an eyeball&#10;&#10;AI-generated content may be incorrect.">
            <a:extLst>
              <a:ext uri="{FF2B5EF4-FFF2-40B4-BE49-F238E27FC236}">
                <a16:creationId xmlns:a16="http://schemas.microsoft.com/office/drawing/2014/main" id="{F1F928E9-1BF6-93AA-D564-5399BF365F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60524" y="4315172"/>
            <a:ext cx="3197455" cy="2402068"/>
          </a:xfrm>
          <a:prstGeom prst="rect">
            <a:avLst/>
          </a:prstGeom>
        </p:spPr>
      </p:pic>
      <p:sp>
        <p:nvSpPr>
          <p:cNvPr id="12" name="TextBox 11">
            <a:extLst>
              <a:ext uri="{FF2B5EF4-FFF2-40B4-BE49-F238E27FC236}">
                <a16:creationId xmlns:a16="http://schemas.microsoft.com/office/drawing/2014/main" id="{2E0DC925-66B5-7C8A-3AD6-730249B92809}"/>
              </a:ext>
            </a:extLst>
          </p:cNvPr>
          <p:cNvSpPr txBox="1"/>
          <p:nvPr/>
        </p:nvSpPr>
        <p:spPr>
          <a:xfrm>
            <a:off x="9429186" y="4927658"/>
            <a:ext cx="1978716" cy="384721"/>
          </a:xfrm>
          <a:prstGeom prst="rect">
            <a:avLst/>
          </a:prstGeom>
          <a:noFill/>
        </p:spPr>
        <p:txBody>
          <a:bodyPr wrap="square" rtlCol="0">
            <a:spAutoFit/>
          </a:bodyPr>
          <a:lstStyle/>
          <a:p>
            <a:r>
              <a:rPr lang="en-GB"/>
              <a:t>Metal removal</a:t>
            </a:r>
          </a:p>
        </p:txBody>
      </p:sp>
    </p:spTree>
    <p:extLst>
      <p:ext uri="{BB962C8B-B14F-4D97-AF65-F5344CB8AC3E}">
        <p14:creationId xmlns:p14="http://schemas.microsoft.com/office/powerpoint/2010/main" val="39095653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D7888-FC57-F03A-C3DB-AA013175FE9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78D9BBC3-801E-99A8-0399-029306E30CBF}"/>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E6B92271-B3F9-9E76-BBAA-C1BFB4F3D1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3" name="TextBox 2">
            <a:extLst>
              <a:ext uri="{FF2B5EF4-FFF2-40B4-BE49-F238E27FC236}">
                <a16:creationId xmlns:a16="http://schemas.microsoft.com/office/drawing/2014/main" id="{EAEED1B1-1B7B-0829-3B2C-92C7F952BE3C}"/>
              </a:ext>
            </a:extLst>
          </p:cNvPr>
          <p:cNvSpPr txBox="1"/>
          <p:nvPr/>
        </p:nvSpPr>
        <p:spPr>
          <a:xfrm>
            <a:off x="177800" y="176835"/>
            <a:ext cx="8007350" cy="461665"/>
          </a:xfrm>
          <a:prstGeom prst="rect">
            <a:avLst/>
          </a:prstGeom>
          <a:noFill/>
        </p:spPr>
        <p:txBody>
          <a:bodyPr wrap="square" rtlCol="0">
            <a:spAutoFit/>
          </a:bodyPr>
          <a:lstStyle/>
          <a:p>
            <a:r>
              <a:rPr lang="en-GB" sz="2400">
                <a:solidFill>
                  <a:schemeClr val="bg1"/>
                </a:solidFill>
              </a:rPr>
              <a:t>3. Monitoring eye disease e.g. Glaucoma</a:t>
            </a:r>
          </a:p>
        </p:txBody>
      </p:sp>
      <p:sp>
        <p:nvSpPr>
          <p:cNvPr id="5" name="Rectangle 4">
            <a:extLst>
              <a:ext uri="{FF2B5EF4-FFF2-40B4-BE49-F238E27FC236}">
                <a16:creationId xmlns:a16="http://schemas.microsoft.com/office/drawing/2014/main" id="{A29469B2-EE3F-A16E-00B2-1EBA9425AD28}"/>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94D6B748-0E7A-615D-92F2-952CF15C416A}"/>
              </a:ext>
            </a:extLst>
          </p:cNvPr>
          <p:cNvPicPr>
            <a:picLocks noChangeAspect="1"/>
          </p:cNvPicPr>
          <p:nvPr/>
        </p:nvPicPr>
        <p:blipFill>
          <a:blip r:embed="rId5"/>
          <a:stretch>
            <a:fillRect/>
          </a:stretch>
        </p:blipFill>
        <p:spPr>
          <a:xfrm>
            <a:off x="366706" y="2446012"/>
            <a:ext cx="3428868" cy="2805438"/>
          </a:xfrm>
          <a:prstGeom prst="rect">
            <a:avLst/>
          </a:prstGeom>
        </p:spPr>
      </p:pic>
      <p:pic>
        <p:nvPicPr>
          <p:cNvPr id="12" name="Picture 11">
            <a:extLst>
              <a:ext uri="{FF2B5EF4-FFF2-40B4-BE49-F238E27FC236}">
                <a16:creationId xmlns:a16="http://schemas.microsoft.com/office/drawing/2014/main" id="{8AA0CEDD-AAB1-5365-3705-75AA226FD0CC}"/>
              </a:ext>
            </a:extLst>
          </p:cNvPr>
          <p:cNvPicPr>
            <a:picLocks noChangeAspect="1"/>
          </p:cNvPicPr>
          <p:nvPr/>
        </p:nvPicPr>
        <p:blipFill>
          <a:blip r:embed="rId6"/>
          <a:stretch>
            <a:fillRect/>
          </a:stretch>
        </p:blipFill>
        <p:spPr>
          <a:xfrm>
            <a:off x="8565367" y="1455411"/>
            <a:ext cx="2606267" cy="2621289"/>
          </a:xfrm>
          <a:prstGeom prst="rect">
            <a:avLst/>
          </a:prstGeom>
        </p:spPr>
      </p:pic>
      <p:pic>
        <p:nvPicPr>
          <p:cNvPr id="14" name="Picture 13">
            <a:extLst>
              <a:ext uri="{FF2B5EF4-FFF2-40B4-BE49-F238E27FC236}">
                <a16:creationId xmlns:a16="http://schemas.microsoft.com/office/drawing/2014/main" id="{0259D831-227C-439A-04F8-77DFDC803967}"/>
              </a:ext>
            </a:extLst>
          </p:cNvPr>
          <p:cNvPicPr>
            <a:picLocks noChangeAspect="1"/>
          </p:cNvPicPr>
          <p:nvPr/>
        </p:nvPicPr>
        <p:blipFill>
          <a:blip r:embed="rId7"/>
          <a:stretch>
            <a:fillRect/>
          </a:stretch>
        </p:blipFill>
        <p:spPr>
          <a:xfrm>
            <a:off x="4918215" y="1461763"/>
            <a:ext cx="2847405" cy="2621288"/>
          </a:xfrm>
          <a:prstGeom prst="rect">
            <a:avLst/>
          </a:prstGeom>
        </p:spPr>
      </p:pic>
      <p:pic>
        <p:nvPicPr>
          <p:cNvPr id="16" name="Picture 15">
            <a:extLst>
              <a:ext uri="{FF2B5EF4-FFF2-40B4-BE49-F238E27FC236}">
                <a16:creationId xmlns:a16="http://schemas.microsoft.com/office/drawing/2014/main" id="{4FA246E5-F003-8374-50F1-0227E769C431}"/>
              </a:ext>
            </a:extLst>
          </p:cNvPr>
          <p:cNvPicPr>
            <a:picLocks noChangeAspect="1"/>
          </p:cNvPicPr>
          <p:nvPr/>
        </p:nvPicPr>
        <p:blipFill>
          <a:blip r:embed="rId8"/>
          <a:stretch>
            <a:fillRect/>
          </a:stretch>
        </p:blipFill>
        <p:spPr>
          <a:xfrm>
            <a:off x="4738936" y="4287509"/>
            <a:ext cx="2978731" cy="2473982"/>
          </a:xfrm>
          <a:prstGeom prst="rect">
            <a:avLst/>
          </a:prstGeom>
        </p:spPr>
      </p:pic>
      <p:pic>
        <p:nvPicPr>
          <p:cNvPr id="18" name="Picture 17">
            <a:extLst>
              <a:ext uri="{FF2B5EF4-FFF2-40B4-BE49-F238E27FC236}">
                <a16:creationId xmlns:a16="http://schemas.microsoft.com/office/drawing/2014/main" id="{37DE39B6-38A9-DAE7-C6FC-D162D5D32B36}"/>
              </a:ext>
            </a:extLst>
          </p:cNvPr>
          <p:cNvPicPr>
            <a:picLocks noChangeAspect="1"/>
          </p:cNvPicPr>
          <p:nvPr/>
        </p:nvPicPr>
        <p:blipFill>
          <a:blip r:embed="rId9"/>
          <a:stretch>
            <a:fillRect/>
          </a:stretch>
        </p:blipFill>
        <p:spPr>
          <a:xfrm>
            <a:off x="8185150" y="4230359"/>
            <a:ext cx="3539367" cy="2473982"/>
          </a:xfrm>
          <a:prstGeom prst="rect">
            <a:avLst/>
          </a:prstGeom>
        </p:spPr>
      </p:pic>
      <p:sp>
        <p:nvSpPr>
          <p:cNvPr id="19" name="TextBox 18">
            <a:extLst>
              <a:ext uri="{FF2B5EF4-FFF2-40B4-BE49-F238E27FC236}">
                <a16:creationId xmlns:a16="http://schemas.microsoft.com/office/drawing/2014/main" id="{177B7470-8454-12A5-3B97-CD44E7321404}"/>
              </a:ext>
            </a:extLst>
          </p:cNvPr>
          <p:cNvSpPr txBox="1"/>
          <p:nvPr/>
        </p:nvSpPr>
        <p:spPr>
          <a:xfrm>
            <a:off x="5070615" y="1021091"/>
            <a:ext cx="2799452" cy="384721"/>
          </a:xfrm>
          <a:prstGeom prst="rect">
            <a:avLst/>
          </a:prstGeom>
          <a:noFill/>
        </p:spPr>
        <p:txBody>
          <a:bodyPr wrap="square" rtlCol="0">
            <a:spAutoFit/>
          </a:bodyPr>
          <a:lstStyle/>
          <a:p>
            <a:r>
              <a:rPr lang="en-GB"/>
              <a:t>Normal eye nerve</a:t>
            </a:r>
          </a:p>
        </p:txBody>
      </p:sp>
      <p:sp>
        <p:nvSpPr>
          <p:cNvPr id="20" name="TextBox 19">
            <a:extLst>
              <a:ext uri="{FF2B5EF4-FFF2-40B4-BE49-F238E27FC236}">
                <a16:creationId xmlns:a16="http://schemas.microsoft.com/office/drawing/2014/main" id="{79FE354C-868D-90AC-BBD2-5EA1D56DE994}"/>
              </a:ext>
            </a:extLst>
          </p:cNvPr>
          <p:cNvSpPr txBox="1"/>
          <p:nvPr/>
        </p:nvSpPr>
        <p:spPr>
          <a:xfrm>
            <a:off x="8640140" y="1044673"/>
            <a:ext cx="2847405" cy="384721"/>
          </a:xfrm>
          <a:prstGeom prst="rect">
            <a:avLst/>
          </a:prstGeom>
          <a:noFill/>
        </p:spPr>
        <p:txBody>
          <a:bodyPr wrap="square" rtlCol="0">
            <a:spAutoFit/>
          </a:bodyPr>
          <a:lstStyle/>
          <a:p>
            <a:r>
              <a:rPr lang="en-GB"/>
              <a:t>Glaucoma disease</a:t>
            </a:r>
          </a:p>
        </p:txBody>
      </p:sp>
    </p:spTree>
    <p:extLst>
      <p:ext uri="{BB962C8B-B14F-4D97-AF65-F5344CB8AC3E}">
        <p14:creationId xmlns:p14="http://schemas.microsoft.com/office/powerpoint/2010/main" val="10347890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65A2B-299A-BE46-B9D9-3FC5B8B42963}"/>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E789D06-4AFC-CA2B-01EF-0B9012A1EF44}"/>
              </a:ext>
            </a:extLst>
          </p:cNvPr>
          <p:cNvPicPr>
            <a:picLocks noChangeAspect="1"/>
          </p:cNvPicPr>
          <p:nvPr/>
        </p:nvPicPr>
        <p:blipFill>
          <a:blip r:embed="rId3"/>
          <a:stretch>
            <a:fillRect/>
          </a:stretch>
        </p:blipFill>
        <p:spPr>
          <a:xfrm>
            <a:off x="0" y="0"/>
            <a:ext cx="12192000" cy="6858000"/>
          </a:xfrm>
          <a:prstGeom prst="rect">
            <a:avLst/>
          </a:prstGeom>
        </p:spPr>
      </p:pic>
      <p:pic>
        <p:nvPicPr>
          <p:cNvPr id="4" name="Picture 3" descr="A black background with blue text&#10;&#10;Description automatically generated">
            <a:extLst>
              <a:ext uri="{FF2B5EF4-FFF2-40B4-BE49-F238E27FC236}">
                <a16:creationId xmlns:a16="http://schemas.microsoft.com/office/drawing/2014/main" id="{80381F07-E245-9F2D-348B-4CAD97047D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1243" y="-52033"/>
            <a:ext cx="3505200" cy="1007579"/>
          </a:xfrm>
          <a:prstGeom prst="rect">
            <a:avLst/>
          </a:prstGeom>
        </p:spPr>
      </p:pic>
      <p:sp>
        <p:nvSpPr>
          <p:cNvPr id="5" name="Rectangle 4">
            <a:extLst>
              <a:ext uri="{FF2B5EF4-FFF2-40B4-BE49-F238E27FC236}">
                <a16:creationId xmlns:a16="http://schemas.microsoft.com/office/drawing/2014/main" id="{23C8F4B6-2A43-388C-5B00-FC4293B4668B}"/>
              </a:ext>
            </a:extLst>
          </p:cNvPr>
          <p:cNvSpPr/>
          <p:nvPr/>
        </p:nvSpPr>
        <p:spPr>
          <a:xfrm>
            <a:off x="0" y="895349"/>
            <a:ext cx="12192000" cy="4571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6B774D12-9B90-A8BF-9ACC-B66ABCDB69EB}"/>
              </a:ext>
            </a:extLst>
          </p:cNvPr>
          <p:cNvSpPr txBox="1"/>
          <p:nvPr/>
        </p:nvSpPr>
        <p:spPr>
          <a:xfrm>
            <a:off x="5883275" y="6146676"/>
            <a:ext cx="6178550" cy="246221"/>
          </a:xfrm>
          <a:prstGeom prst="rect">
            <a:avLst/>
          </a:prstGeom>
          <a:noFill/>
        </p:spPr>
        <p:txBody>
          <a:bodyPr wrap="square">
            <a:spAutoFit/>
          </a:bodyPr>
          <a:lstStyle/>
          <a:p>
            <a:r>
              <a:rPr lang="en-GB" sz="1000"/>
              <a:t>By </a:t>
            </a:r>
            <a:r>
              <a:rPr lang="en-GB" sz="1000" err="1"/>
              <a:t>NextOptics</a:t>
            </a:r>
            <a:r>
              <a:rPr lang="en-GB" sz="1000"/>
              <a:t> - Own work, CC BY-SA 4.0, https://commons.wikimedia.org/w/index.php?curid=137658957</a:t>
            </a:r>
          </a:p>
        </p:txBody>
      </p:sp>
      <p:pic>
        <p:nvPicPr>
          <p:cNvPr id="12" name="Picture 11" descr="A close up of a black background">
            <a:extLst>
              <a:ext uri="{FF2B5EF4-FFF2-40B4-BE49-F238E27FC236}">
                <a16:creationId xmlns:a16="http://schemas.microsoft.com/office/drawing/2014/main" id="{FD7A72F5-80BA-52BA-9633-22735F0C82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2450" y="1146046"/>
            <a:ext cx="4632325" cy="4632325"/>
          </a:xfrm>
          <a:prstGeom prst="rect">
            <a:avLst/>
          </a:prstGeom>
        </p:spPr>
      </p:pic>
      <p:pic>
        <p:nvPicPr>
          <p:cNvPr id="13" name="Picture 12" descr="A person looking at a computer screen&#10;&#10;AI-generated content may be incorrect.">
            <a:extLst>
              <a:ext uri="{FF2B5EF4-FFF2-40B4-BE49-F238E27FC236}">
                <a16:creationId xmlns:a16="http://schemas.microsoft.com/office/drawing/2014/main" id="{1BFD94E2-4C5D-F3EA-66E3-EC0F121570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25" y="1146045"/>
            <a:ext cx="6781800" cy="4632325"/>
          </a:xfrm>
          <a:prstGeom prst="rect">
            <a:avLst/>
          </a:prstGeom>
        </p:spPr>
      </p:pic>
      <p:sp>
        <p:nvSpPr>
          <p:cNvPr id="14" name="TextBox 13">
            <a:extLst>
              <a:ext uri="{FF2B5EF4-FFF2-40B4-BE49-F238E27FC236}">
                <a16:creationId xmlns:a16="http://schemas.microsoft.com/office/drawing/2014/main" id="{B0D4F40E-6AAC-96D6-32A8-D9E8F78E1EE1}"/>
              </a:ext>
            </a:extLst>
          </p:cNvPr>
          <p:cNvSpPr txBox="1"/>
          <p:nvPr/>
        </p:nvSpPr>
        <p:spPr>
          <a:xfrm>
            <a:off x="234950" y="157722"/>
            <a:ext cx="6667500" cy="523220"/>
          </a:xfrm>
          <a:prstGeom prst="rect">
            <a:avLst/>
          </a:prstGeom>
          <a:noFill/>
        </p:spPr>
        <p:txBody>
          <a:bodyPr wrap="square" rtlCol="0">
            <a:spAutoFit/>
          </a:bodyPr>
          <a:lstStyle/>
          <a:p>
            <a:r>
              <a:rPr lang="en-GB" sz="2800">
                <a:solidFill>
                  <a:schemeClr val="bg1"/>
                </a:solidFill>
              </a:rPr>
              <a:t>The latest technology: Eye scans (OCT)</a:t>
            </a:r>
          </a:p>
        </p:txBody>
      </p:sp>
    </p:spTree>
    <p:extLst>
      <p:ext uri="{BB962C8B-B14F-4D97-AF65-F5344CB8AC3E}">
        <p14:creationId xmlns:p14="http://schemas.microsoft.com/office/powerpoint/2010/main" val="4188805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1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Calibri"/>
        <a:ea typeface="Calibri"/>
        <a:cs typeface="Calibri"/>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Simple Light">
  <a:themeElements>
    <a:clrScheme name="Simple Light">
      <a:dk1>
        <a:srgbClr val="1B365D"/>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1_Custom Design">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Custom Design">
      <a:majorFont>
        <a:latin typeface="Helvetica"/>
        <a:ea typeface="Helvetica"/>
        <a:cs typeface="Helvetica"/>
      </a:majorFont>
      <a:minorFont>
        <a:latin typeface="Calibri"/>
        <a:ea typeface="Calibri"/>
        <a:cs typeface="Calibri"/>
      </a:minorFont>
    </a:fontScheme>
    <a:fmtScheme name="1_Custom Desig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57262" rtl="0" fontAlgn="auto" latinLnBrk="0" hangingPunct="0">
          <a:lnSpc>
            <a:spcPct val="100000"/>
          </a:lnSpc>
          <a:spcBef>
            <a:spcPts val="0"/>
          </a:spcBef>
          <a:spcAft>
            <a:spcPts val="0"/>
          </a:spcAft>
          <a:buClrTx/>
          <a:buSzTx/>
          <a:buFontTx/>
          <a:buNone/>
          <a:tabLst/>
          <a:defRPr kumimoji="0" sz="1900" b="0" i="0" u="none" strike="noStrike" cap="none" spc="0" normalizeH="0" baseline="0">
            <a:ln>
              <a:noFill/>
            </a:ln>
            <a:solidFill>
              <a:srgbClr val="000000"/>
            </a:solidFill>
            <a:effectLst/>
            <a:uFillTx/>
            <a:latin typeface="+mn-lt"/>
            <a:ea typeface="+mn-ea"/>
            <a:cs typeface="+mn-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cbfca33-19c7-425b-84f0-e2b53397959b" xsi:nil="true"/>
    <lcf76f155ced4ddcb4097134ff3c332f xmlns="f0984884-71df-4614-90a7-15655c2b8d9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E95D618216D1949A2B9A50AA0202E85" ma:contentTypeVersion="15" ma:contentTypeDescription="Create a new document." ma:contentTypeScope="" ma:versionID="30a4a3ca08c8c25db5ad8d7307bcf2c9">
  <xsd:schema xmlns:xsd="http://www.w3.org/2001/XMLSchema" xmlns:xs="http://www.w3.org/2001/XMLSchema" xmlns:p="http://schemas.microsoft.com/office/2006/metadata/properties" xmlns:ns2="f0984884-71df-4614-90a7-15655c2b8d9b" xmlns:ns3="9cbfca33-19c7-425b-84f0-e2b53397959b" targetNamespace="http://schemas.microsoft.com/office/2006/metadata/properties" ma:root="true" ma:fieldsID="919acd2b685513b65e2b03d875904b26" ns2:_="" ns3:_="">
    <xsd:import namespace="f0984884-71df-4614-90a7-15655c2b8d9b"/>
    <xsd:import namespace="9cbfca33-19c7-425b-84f0-e2b53397959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BillingMetadata"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984884-71df-4614-90a7-15655c2b8d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BillingMetadata" ma:index="14" nillable="true" ma:displayName="MediaServiceBillingMetadata" ma:hidden="true" ma:internalName="MediaServiceBillingMetadata" ma:readOnly="true">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9dbb5641-6726-4e6a-9216-2cd21d6201f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bfca33-19c7-425b-84f0-e2b5339795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da36fec-13de-4e16-8674-693c90e039a8}" ma:internalName="TaxCatchAll" ma:showField="CatchAllData" ma:web="9cbfca33-19c7-425b-84f0-e2b5339795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54C63F-8DCE-4441-92C8-1D43D3F89094}">
  <ds:schemaRefs>
    <ds:schemaRef ds:uri="http://schemas.microsoft.com/sharepoint/v3/contenttype/forms"/>
  </ds:schemaRefs>
</ds:datastoreItem>
</file>

<file path=customXml/itemProps2.xml><?xml version="1.0" encoding="utf-8"?>
<ds:datastoreItem xmlns:ds="http://schemas.openxmlformats.org/officeDocument/2006/customXml" ds:itemID="{FB3B2084-67B7-4105-A163-299D836F422D}">
  <ds:schemaRefs>
    <ds:schemaRef ds:uri="9cbfca33-19c7-425b-84f0-e2b53397959b"/>
    <ds:schemaRef ds:uri="http://schemas.microsoft.com/office/2006/documentManagement/types"/>
    <ds:schemaRef ds:uri="http://schemas.microsoft.com/office/infopath/2007/PartnerControls"/>
    <ds:schemaRef ds:uri="http://purl.org/dc/elements/1.1/"/>
    <ds:schemaRef ds:uri="http://purl.org/dc/dcmitype/"/>
    <ds:schemaRef ds:uri="http://www.w3.org/XML/1998/namespace"/>
    <ds:schemaRef ds:uri="http://schemas.microsoft.com/office/2006/metadata/properties"/>
    <ds:schemaRef ds:uri="f0984884-71df-4614-90a7-15655c2b8d9b"/>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F06DE73C-B8E7-4D59-A10D-8D9A2F9A57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0984884-71df-4614-90a7-15655c2b8d9b"/>
    <ds:schemaRef ds:uri="9cbfca33-19c7-425b-84f0-e2b5339795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793</TotalTime>
  <Words>3226</Words>
  <Application>Microsoft Office PowerPoint</Application>
  <PresentationFormat>Widescreen</PresentationFormat>
  <Paragraphs>128</Paragraphs>
  <Slides>20</Slides>
  <Notes>20</Notes>
  <HiddenSlides>0</HiddenSlides>
  <MMClips>6</MMClips>
  <ScaleCrop>false</ScaleCrop>
  <HeadingPairs>
    <vt:vector size="4" baseType="variant">
      <vt:variant>
        <vt:lpstr>Theme</vt:lpstr>
      </vt:variant>
      <vt:variant>
        <vt:i4>3</vt:i4>
      </vt:variant>
      <vt:variant>
        <vt:lpstr>Slide Titles</vt:lpstr>
      </vt:variant>
      <vt:variant>
        <vt:i4>20</vt:i4>
      </vt:variant>
    </vt:vector>
  </HeadingPairs>
  <TitlesOfParts>
    <vt:vector size="23" baseType="lpstr">
      <vt:lpstr>1_Custom Design</vt:lpstr>
      <vt:lpstr>2_Custom Design</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sharon beatty</dc:creator>
  <cp:lastModifiedBy>sharon beatty</cp:lastModifiedBy>
  <cp:revision>36</cp:revision>
  <dcterms:modified xsi:type="dcterms:W3CDTF">2026-05-18T09:01:01Z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0x0101008E95D618216D1949A2B9A50AA0202E85</vt:lpwstr>
  </property>
  <property fmtid="{D5CDD505-2E9C-101B-9397-08002B2CF9AE}" pid="3" name="MediaServiceImageTags">
    <vt:lpwstr/>
  </property>
</Properties>
</file>