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notesMasterIdLst>
    <p:notesMasterId r:id="rId30"/>
  </p:notesMasterIdLst>
  <p:sldIdLst>
    <p:sldId id="368" r:id="rId6"/>
    <p:sldId id="394" r:id="rId7"/>
    <p:sldId id="393" r:id="rId8"/>
    <p:sldId id="447" r:id="rId9"/>
    <p:sldId id="374" r:id="rId10"/>
    <p:sldId id="372" r:id="rId11"/>
    <p:sldId id="392" r:id="rId12"/>
    <p:sldId id="443" r:id="rId13"/>
    <p:sldId id="379" r:id="rId14"/>
    <p:sldId id="391" r:id="rId15"/>
    <p:sldId id="451" r:id="rId16"/>
    <p:sldId id="434" r:id="rId17"/>
    <p:sldId id="435" r:id="rId18"/>
    <p:sldId id="436" r:id="rId19"/>
    <p:sldId id="437" r:id="rId20"/>
    <p:sldId id="438" r:id="rId21"/>
    <p:sldId id="439" r:id="rId22"/>
    <p:sldId id="440" r:id="rId23"/>
    <p:sldId id="441" r:id="rId24"/>
    <p:sldId id="449" r:id="rId25"/>
    <p:sldId id="448" r:id="rId26"/>
    <p:sldId id="445" r:id="rId27"/>
    <p:sldId id="450" r:id="rId28"/>
    <p:sldId id="390" r:id="rId29"/>
  </p:sldIdLst>
  <p:sldSz cx="9144000" cy="6858000" type="screen4x3"/>
  <p:notesSz cx="6889750"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Foy, Jemima (HSS-DPH-Population Healthcare)" initials="FJ(H" lastIdx="1" clrIdx="0">
    <p:extLst>
      <p:ext uri="{19B8F6BF-5375-455C-9EA6-DF929625EA0E}">
        <p15:presenceInfo xmlns:p15="http://schemas.microsoft.com/office/powerpoint/2012/main" userId="S-1-5-21-2431647640-172777305-3518478359-7376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A4C80F6-6C71-4A1B-9EF7-DBC068832EB0}" v="1" dt="2023-06-12T09:06:21.76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79892" autoAdjust="0"/>
  </p:normalViewPr>
  <p:slideViewPr>
    <p:cSldViewPr snapToGrid="0" snapToObjects="1">
      <p:cViewPr varScale="1">
        <p:scale>
          <a:sx n="91" d="100"/>
          <a:sy n="91" d="100"/>
        </p:scale>
        <p:origin x="2232" y="8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napToGrid="0" snapToObjects="1">
      <p:cViewPr varScale="1">
        <p:scale>
          <a:sx n="81" d="100"/>
          <a:sy n="81" d="100"/>
        </p:scale>
        <p:origin x="4026"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microsoft.com/office/2016/11/relationships/changesInfo" Target="changesInfos/changesInfo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udith Lewis (NWSSP – Welsh Risk Pool )" userId="35c8d599-b7e0-48f4-81de-a1e3384b450a" providerId="ADAL" clId="{9A4C80F6-6C71-4A1B-9EF7-DBC068832EB0}"/>
    <pc:docChg chg="custSel addSld delSld modSld sldOrd">
      <pc:chgData name="Judith Lewis (NWSSP – Welsh Risk Pool )" userId="35c8d599-b7e0-48f4-81de-a1e3384b450a" providerId="ADAL" clId="{9A4C80F6-6C71-4A1B-9EF7-DBC068832EB0}" dt="2023-06-12T09:32:00.923" v="301" actId="122"/>
      <pc:docMkLst>
        <pc:docMk/>
      </pc:docMkLst>
      <pc:sldChg chg="add modNotes">
        <pc:chgData name="Judith Lewis (NWSSP – Welsh Risk Pool )" userId="35c8d599-b7e0-48f4-81de-a1e3384b450a" providerId="ADAL" clId="{9A4C80F6-6C71-4A1B-9EF7-DBC068832EB0}" dt="2023-06-12T09:06:22.055" v="1" actId="27636"/>
        <pc:sldMkLst>
          <pc:docMk/>
          <pc:sldMk cId="2310205146" sldId="368"/>
        </pc:sldMkLst>
      </pc:sldChg>
      <pc:sldChg chg="modNotesTx">
        <pc:chgData name="Judith Lewis (NWSSP – Welsh Risk Pool )" userId="35c8d599-b7e0-48f4-81de-a1e3384b450a" providerId="ADAL" clId="{9A4C80F6-6C71-4A1B-9EF7-DBC068832EB0}" dt="2023-06-12T09:20:42.228" v="33" actId="6549"/>
        <pc:sldMkLst>
          <pc:docMk/>
          <pc:sldMk cId="3384447573" sldId="372"/>
        </pc:sldMkLst>
      </pc:sldChg>
      <pc:sldChg chg="modNotesTx">
        <pc:chgData name="Judith Lewis (NWSSP – Welsh Risk Pool )" userId="35c8d599-b7e0-48f4-81de-a1e3384b450a" providerId="ADAL" clId="{9A4C80F6-6C71-4A1B-9EF7-DBC068832EB0}" dt="2023-06-12T09:20:49.980" v="34" actId="6549"/>
        <pc:sldMkLst>
          <pc:docMk/>
          <pc:sldMk cId="1831313135" sldId="374"/>
        </pc:sldMkLst>
      </pc:sldChg>
      <pc:sldChg chg="ord">
        <pc:chgData name="Judith Lewis (NWSSP – Welsh Risk Pool )" userId="35c8d599-b7e0-48f4-81de-a1e3384b450a" providerId="ADAL" clId="{9A4C80F6-6C71-4A1B-9EF7-DBC068832EB0}" dt="2023-06-12T09:21:32.376" v="39"/>
        <pc:sldMkLst>
          <pc:docMk/>
          <pc:sldMk cId="393896262" sldId="379"/>
        </pc:sldMkLst>
      </pc:sldChg>
      <pc:sldChg chg="modNotesTx">
        <pc:chgData name="Judith Lewis (NWSSP – Welsh Risk Pool )" userId="35c8d599-b7e0-48f4-81de-a1e3384b450a" providerId="ADAL" clId="{9A4C80F6-6C71-4A1B-9EF7-DBC068832EB0}" dt="2023-06-12T09:21:12.987" v="37" actId="6549"/>
        <pc:sldMkLst>
          <pc:docMk/>
          <pc:sldMk cId="1923968123" sldId="392"/>
        </pc:sldMkLst>
      </pc:sldChg>
      <pc:sldChg chg="del">
        <pc:chgData name="Judith Lewis (NWSSP – Welsh Risk Pool )" userId="35c8d599-b7e0-48f4-81de-a1e3384b450a" providerId="ADAL" clId="{9A4C80F6-6C71-4A1B-9EF7-DBC068832EB0}" dt="2023-06-12T09:19:36.750" v="31" actId="2696"/>
        <pc:sldMkLst>
          <pc:docMk/>
          <pc:sldMk cId="3258225017" sldId="442"/>
        </pc:sldMkLst>
      </pc:sldChg>
      <pc:sldChg chg="modSp mod ord">
        <pc:chgData name="Judith Lewis (NWSSP – Welsh Risk Pool )" userId="35c8d599-b7e0-48f4-81de-a1e3384b450a" providerId="ADAL" clId="{9A4C80F6-6C71-4A1B-9EF7-DBC068832EB0}" dt="2023-06-12T09:29:09.239" v="227" actId="14100"/>
        <pc:sldMkLst>
          <pc:docMk/>
          <pc:sldMk cId="4059683267" sldId="443"/>
        </pc:sldMkLst>
        <pc:spChg chg="mod">
          <ac:chgData name="Judith Lewis (NWSSP – Welsh Risk Pool )" userId="35c8d599-b7e0-48f4-81de-a1e3384b450a" providerId="ADAL" clId="{9A4C80F6-6C71-4A1B-9EF7-DBC068832EB0}" dt="2023-06-12T09:29:09.239" v="227" actId="14100"/>
          <ac:spMkLst>
            <pc:docMk/>
            <pc:sldMk cId="4059683267" sldId="443"/>
            <ac:spMk id="3" creationId="{00000000-0000-0000-0000-000000000000}"/>
          </ac:spMkLst>
        </pc:spChg>
      </pc:sldChg>
      <pc:sldChg chg="modNotesTx">
        <pc:chgData name="Judith Lewis (NWSSP – Welsh Risk Pool )" userId="35c8d599-b7e0-48f4-81de-a1e3384b450a" providerId="ADAL" clId="{9A4C80F6-6C71-4A1B-9EF7-DBC068832EB0}" dt="2023-06-12T09:20:57.705" v="36" actId="6549"/>
        <pc:sldMkLst>
          <pc:docMk/>
          <pc:sldMk cId="2563641551" sldId="447"/>
        </pc:sldMkLst>
      </pc:sldChg>
      <pc:sldChg chg="modSp new mod">
        <pc:chgData name="Judith Lewis (NWSSP – Welsh Risk Pool )" userId="35c8d599-b7e0-48f4-81de-a1e3384b450a" providerId="ADAL" clId="{9A4C80F6-6C71-4A1B-9EF7-DBC068832EB0}" dt="2023-06-12T09:32:00.923" v="301" actId="122"/>
        <pc:sldMkLst>
          <pc:docMk/>
          <pc:sldMk cId="3504423668" sldId="451"/>
        </pc:sldMkLst>
        <pc:spChg chg="mod">
          <ac:chgData name="Judith Lewis (NWSSP – Welsh Risk Pool )" userId="35c8d599-b7e0-48f4-81de-a1e3384b450a" providerId="ADAL" clId="{9A4C80F6-6C71-4A1B-9EF7-DBC068832EB0}" dt="2023-06-12T09:32:00.923" v="301" actId="122"/>
          <ac:spMkLst>
            <pc:docMk/>
            <pc:sldMk cId="3504423668" sldId="451"/>
            <ac:spMk id="3" creationId="{F6B7C486-8C5F-C0FA-C3C7-C5A5C5703C8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47" cy="502964"/>
          </a:xfrm>
          <a:prstGeom prst="rect">
            <a:avLst/>
          </a:prstGeom>
        </p:spPr>
        <p:txBody>
          <a:bodyPr vert="horz" lIns="93863" tIns="46932" rIns="93863" bIns="46932" rtlCol="0"/>
          <a:lstStyle>
            <a:lvl1pPr algn="l">
              <a:defRPr sz="1200"/>
            </a:lvl1pPr>
          </a:lstStyle>
          <a:p>
            <a:endParaRPr lang="en-GB"/>
          </a:p>
        </p:txBody>
      </p:sp>
      <p:sp>
        <p:nvSpPr>
          <p:cNvPr id="3" name="Date Placeholder 2"/>
          <p:cNvSpPr>
            <a:spLocks noGrp="1"/>
          </p:cNvSpPr>
          <p:nvPr>
            <p:ph type="dt" idx="1"/>
          </p:nvPr>
        </p:nvSpPr>
        <p:spPr>
          <a:xfrm>
            <a:off x="3903262" y="0"/>
            <a:ext cx="2984847" cy="502964"/>
          </a:xfrm>
          <a:prstGeom prst="rect">
            <a:avLst/>
          </a:prstGeom>
        </p:spPr>
        <p:txBody>
          <a:bodyPr vert="horz" lIns="93863" tIns="46932" rIns="93863" bIns="46932" rtlCol="0"/>
          <a:lstStyle>
            <a:lvl1pPr algn="r">
              <a:defRPr sz="1200"/>
            </a:lvl1pPr>
          </a:lstStyle>
          <a:p>
            <a:fld id="{64E98FFB-3434-4F5A-AECA-015FF0B16C1F}" type="datetimeFigureOut">
              <a:rPr lang="en-GB" smtClean="0"/>
              <a:t>12/06/2023</a:t>
            </a:fld>
            <a:endParaRPr lang="en-GB"/>
          </a:p>
        </p:txBody>
      </p:sp>
      <p:sp>
        <p:nvSpPr>
          <p:cNvPr id="4" name="Slide Image Placeholder 3"/>
          <p:cNvSpPr>
            <a:spLocks noGrp="1" noRot="1" noChangeAspect="1"/>
          </p:cNvSpPr>
          <p:nvPr>
            <p:ph type="sldImg" idx="2"/>
          </p:nvPr>
        </p:nvSpPr>
        <p:spPr>
          <a:xfrm>
            <a:off x="1190625" y="1252538"/>
            <a:ext cx="4508500" cy="3381375"/>
          </a:xfrm>
          <a:prstGeom prst="rect">
            <a:avLst/>
          </a:prstGeom>
          <a:noFill/>
          <a:ln w="12700">
            <a:solidFill>
              <a:prstClr val="black"/>
            </a:solidFill>
          </a:ln>
        </p:spPr>
        <p:txBody>
          <a:bodyPr vert="horz" lIns="93863" tIns="46932" rIns="93863" bIns="46932" rtlCol="0" anchor="ctr"/>
          <a:lstStyle/>
          <a:p>
            <a:endParaRPr lang="en-GB"/>
          </a:p>
        </p:txBody>
      </p:sp>
      <p:sp>
        <p:nvSpPr>
          <p:cNvPr id="5" name="Notes Placeholder 4"/>
          <p:cNvSpPr>
            <a:spLocks noGrp="1"/>
          </p:cNvSpPr>
          <p:nvPr>
            <p:ph type="body" sz="quarter" idx="3"/>
          </p:nvPr>
        </p:nvSpPr>
        <p:spPr>
          <a:xfrm>
            <a:off x="688811" y="4821962"/>
            <a:ext cx="5512128" cy="3944209"/>
          </a:xfrm>
          <a:prstGeom prst="rect">
            <a:avLst/>
          </a:prstGeom>
        </p:spPr>
        <p:txBody>
          <a:bodyPr vert="horz" lIns="93863" tIns="46932" rIns="93863" bIns="4693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15750"/>
            <a:ext cx="2984847" cy="502964"/>
          </a:xfrm>
          <a:prstGeom prst="rect">
            <a:avLst/>
          </a:prstGeom>
        </p:spPr>
        <p:txBody>
          <a:bodyPr vert="horz" lIns="93863" tIns="46932" rIns="93863" bIns="46932" rtlCol="0" anchor="b"/>
          <a:lstStyle>
            <a:lvl1pPr algn="l">
              <a:defRPr sz="1200"/>
            </a:lvl1pPr>
          </a:lstStyle>
          <a:p>
            <a:endParaRPr lang="en-GB"/>
          </a:p>
        </p:txBody>
      </p:sp>
      <p:sp>
        <p:nvSpPr>
          <p:cNvPr id="7" name="Slide Number Placeholder 6"/>
          <p:cNvSpPr>
            <a:spLocks noGrp="1"/>
          </p:cNvSpPr>
          <p:nvPr>
            <p:ph type="sldNum" sz="quarter" idx="5"/>
          </p:nvPr>
        </p:nvSpPr>
        <p:spPr>
          <a:xfrm>
            <a:off x="3903262" y="9515750"/>
            <a:ext cx="2984847" cy="502964"/>
          </a:xfrm>
          <a:prstGeom prst="rect">
            <a:avLst/>
          </a:prstGeom>
        </p:spPr>
        <p:txBody>
          <a:bodyPr vert="horz" lIns="93863" tIns="46932" rIns="93863" bIns="46932" rtlCol="0" anchor="b"/>
          <a:lstStyle>
            <a:lvl1pPr algn="r">
              <a:defRPr sz="1200"/>
            </a:lvl1pPr>
          </a:lstStyle>
          <a:p>
            <a:fld id="{F47963A1-DBF8-4019-BF48-508FFA0CD2C2}" type="slidenum">
              <a:rPr lang="en-GB" smtClean="0"/>
              <a:t>‹#›</a:t>
            </a:fld>
            <a:endParaRPr lang="en-GB"/>
          </a:p>
        </p:txBody>
      </p:sp>
    </p:spTree>
    <p:extLst>
      <p:ext uri="{BB962C8B-B14F-4D97-AF65-F5344CB8AC3E}">
        <p14:creationId xmlns:p14="http://schemas.microsoft.com/office/powerpoint/2010/main" val="22645116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Good Evening Everyone and Welcome to the webinar!</a:t>
            </a:r>
            <a:endParaRPr lang="en-FI"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FI"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My name is John Swallow and I am from </a:t>
            </a:r>
            <a:r>
              <a:rPr lang="en-US" sz="1200" kern="1200" dirty="0" err="1">
                <a:solidFill>
                  <a:schemeClr val="tx1"/>
                </a:solidFill>
                <a:effectLst/>
                <a:latin typeface="+mn-lt"/>
                <a:ea typeface="+mn-ea"/>
                <a:cs typeface="+mn-cs"/>
              </a:rPr>
              <a:t>Webineyes</a:t>
            </a:r>
            <a:r>
              <a:rPr lang="en-US" sz="1200" kern="1200" dirty="0">
                <a:solidFill>
                  <a:schemeClr val="tx1"/>
                </a:solidFill>
                <a:effectLst/>
                <a:latin typeface="+mn-lt"/>
                <a:ea typeface="+mn-ea"/>
                <a:cs typeface="+mn-cs"/>
              </a:rPr>
              <a:t> and we are honored to be producing this virtual event for Optometry Wales!</a:t>
            </a:r>
            <a:endParaRPr lang="en-FI"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FI"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Before we begin, just a few housekeeping points:</a:t>
            </a:r>
            <a:endParaRPr lang="en-FI"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FI"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webinar will take around 90 minutes including a discussion on GOC Board membership </a:t>
            </a:r>
            <a:r>
              <a:rPr lang="en-US" sz="1200" b="1" kern="1200" dirty="0">
                <a:solidFill>
                  <a:schemeClr val="tx1"/>
                </a:solidFill>
                <a:effectLst/>
                <a:latin typeface="+mn-lt"/>
                <a:ea typeface="+mn-ea"/>
                <a:cs typeface="+mn-cs"/>
              </a:rPr>
              <a:t>and</a:t>
            </a:r>
            <a:r>
              <a:rPr lang="en-US" sz="1200" kern="1200" dirty="0">
                <a:solidFill>
                  <a:schemeClr val="tx1"/>
                </a:solidFill>
                <a:effectLst/>
                <a:latin typeface="+mn-lt"/>
                <a:ea typeface="+mn-ea"/>
                <a:cs typeface="+mn-cs"/>
              </a:rPr>
              <a:t> the GDPR presentation by Helen Isles</a:t>
            </a:r>
            <a:endParaRPr lang="en-FI"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If you wish to ask any questions during the webinar, please use the Chat box and why not take a moment to locate that now and say Hi to the Team here</a:t>
            </a:r>
            <a:endParaRPr lang="en-FI"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We are also delighted to bring you in on audio to ask questions to the panelists tonight, so feel free to put up your hand if you would like to do so</a:t>
            </a:r>
            <a:endParaRPr lang="en-FI"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If you wish to gain CET you should attend until the very end of the webinar, after which the attendance report will be sent to Optometry Wales for your CET point</a:t>
            </a:r>
            <a:endParaRPr lang="en-FI"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Finally, this </a:t>
            </a:r>
            <a:r>
              <a:rPr lang="en-US" sz="1200" b="1" kern="1200" dirty="0">
                <a:solidFill>
                  <a:schemeClr val="tx1"/>
                </a:solidFill>
                <a:effectLst/>
                <a:latin typeface="+mn-lt"/>
                <a:ea typeface="+mn-ea"/>
                <a:cs typeface="+mn-cs"/>
              </a:rPr>
              <a:t>is </a:t>
            </a:r>
            <a:r>
              <a:rPr lang="en-US" sz="1200" kern="1200" dirty="0">
                <a:solidFill>
                  <a:schemeClr val="tx1"/>
                </a:solidFill>
                <a:effectLst/>
                <a:latin typeface="+mn-lt"/>
                <a:ea typeface="+mn-ea"/>
                <a:cs typeface="+mn-cs"/>
              </a:rPr>
              <a:t>the internet and if you drop out for some reason, please just use your link to re-enter and if in the unlikely event something happens elsewhere, I will keep you informed about what’s happening whilst My colleague Hanna will provide technical support.</a:t>
            </a:r>
            <a:endParaRPr lang="en-FI"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FI"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now, I am delighted to introduce </a:t>
            </a:r>
            <a:r>
              <a:rPr lang="en-US" sz="1200" kern="1200" dirty="0" err="1">
                <a:solidFill>
                  <a:schemeClr val="tx1"/>
                </a:solidFill>
                <a:effectLst/>
                <a:latin typeface="+mn-lt"/>
                <a:ea typeface="+mn-ea"/>
                <a:cs typeface="+mn-cs"/>
              </a:rPr>
              <a:t>Sali</a:t>
            </a:r>
            <a:r>
              <a:rPr lang="en-US" sz="1200" kern="1200" dirty="0">
                <a:solidFill>
                  <a:schemeClr val="tx1"/>
                </a:solidFill>
                <a:effectLst/>
                <a:latin typeface="+mn-lt"/>
                <a:ea typeface="+mn-ea"/>
                <a:cs typeface="+mn-cs"/>
              </a:rPr>
              <a:t> Davis from Optometry Wales….</a:t>
            </a:r>
            <a:endParaRPr lang="en-FI" sz="1200" kern="1200" dirty="0">
              <a:solidFill>
                <a:schemeClr val="tx1"/>
              </a:solidFill>
              <a:effectLst/>
              <a:latin typeface="+mn-lt"/>
              <a:ea typeface="+mn-ea"/>
              <a:cs typeface="+mn-cs"/>
            </a:endParaRPr>
          </a:p>
          <a:p>
            <a:endParaRPr lang="en-FI" dirty="0"/>
          </a:p>
        </p:txBody>
      </p:sp>
      <p:sp>
        <p:nvSpPr>
          <p:cNvPr id="4" name="Slide Number Placeholder 3"/>
          <p:cNvSpPr>
            <a:spLocks noGrp="1"/>
          </p:cNvSpPr>
          <p:nvPr>
            <p:ph type="sldNum" sz="quarter" idx="5"/>
          </p:nvPr>
        </p:nvSpPr>
        <p:spPr/>
        <p:txBody>
          <a:bodyPr/>
          <a:lstStyle/>
          <a:p>
            <a:fld id="{319EAAF8-00D2-4CCE-99EC-7858E2617941}" type="slidenum">
              <a:rPr lang="en-GB" smtClean="0"/>
              <a:pPr/>
              <a:t>1</a:t>
            </a:fld>
            <a:endParaRPr lang="en-GB" dirty="0"/>
          </a:p>
        </p:txBody>
      </p:sp>
    </p:spTree>
    <p:extLst>
      <p:ext uri="{BB962C8B-B14F-4D97-AF65-F5344CB8AC3E}">
        <p14:creationId xmlns:p14="http://schemas.microsoft.com/office/powerpoint/2010/main" val="1588771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8713" y="847725"/>
            <a:ext cx="4411662" cy="3308350"/>
          </a:xfrm>
        </p:spPr>
      </p:sp>
      <p:sp>
        <p:nvSpPr>
          <p:cNvPr id="3" name="Notes Placeholder 2"/>
          <p:cNvSpPr>
            <a:spLocks noGrp="1"/>
          </p:cNvSpPr>
          <p:nvPr>
            <p:ph type="body" idx="1"/>
          </p:nvPr>
        </p:nvSpPr>
        <p:spPr>
          <a:xfrm>
            <a:off x="685800" y="4552950"/>
            <a:ext cx="5486400" cy="3600450"/>
          </a:xfrm>
        </p:spPr>
        <p:txBody>
          <a:bodyPr/>
          <a:lstStyle/>
          <a:p>
            <a:endParaRPr lang="en-GB" dirty="0"/>
          </a:p>
        </p:txBody>
      </p:sp>
      <p:sp>
        <p:nvSpPr>
          <p:cNvPr id="4" name="Slide Number Placeholder 3"/>
          <p:cNvSpPr>
            <a:spLocks noGrp="1"/>
          </p:cNvSpPr>
          <p:nvPr>
            <p:ph type="sldNum" sz="quarter" idx="10"/>
          </p:nvPr>
        </p:nvSpPr>
        <p:spPr/>
        <p:txBody>
          <a:bodyPr/>
          <a:lstStyle/>
          <a:p>
            <a:fld id="{8E773293-9E8C-4104-AAF9-2FD887E1FDB8}" type="slidenum">
              <a:rPr lang="en-GB" smtClean="0"/>
              <a:t>2</a:t>
            </a:fld>
            <a:endParaRPr lang="en-GB"/>
          </a:p>
        </p:txBody>
      </p:sp>
    </p:spTree>
    <p:extLst>
      <p:ext uri="{BB962C8B-B14F-4D97-AF65-F5344CB8AC3E}">
        <p14:creationId xmlns:p14="http://schemas.microsoft.com/office/powerpoint/2010/main" val="40773338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8713" y="847725"/>
            <a:ext cx="4411662" cy="3308350"/>
          </a:xfrm>
        </p:spPr>
      </p:sp>
      <p:sp>
        <p:nvSpPr>
          <p:cNvPr id="3" name="Notes Placeholder 2"/>
          <p:cNvSpPr>
            <a:spLocks noGrp="1"/>
          </p:cNvSpPr>
          <p:nvPr>
            <p:ph type="body" idx="1"/>
          </p:nvPr>
        </p:nvSpPr>
        <p:spPr>
          <a:xfrm>
            <a:off x="685800" y="4552950"/>
            <a:ext cx="5486400" cy="3600450"/>
          </a:xfrm>
        </p:spPr>
        <p:txBody>
          <a:bodyPr/>
          <a:lstStyle/>
          <a:p>
            <a:endParaRPr lang="en-GB" dirty="0"/>
          </a:p>
        </p:txBody>
      </p:sp>
      <p:sp>
        <p:nvSpPr>
          <p:cNvPr id="4" name="Slide Number Placeholder 3"/>
          <p:cNvSpPr>
            <a:spLocks noGrp="1"/>
          </p:cNvSpPr>
          <p:nvPr>
            <p:ph type="sldNum" sz="quarter" idx="10"/>
          </p:nvPr>
        </p:nvSpPr>
        <p:spPr/>
        <p:txBody>
          <a:bodyPr/>
          <a:lstStyle/>
          <a:p>
            <a:fld id="{8E773293-9E8C-4104-AAF9-2FD887E1FDB8}" type="slidenum">
              <a:rPr lang="en-GB" smtClean="0"/>
              <a:t>3</a:t>
            </a:fld>
            <a:endParaRPr lang="en-GB"/>
          </a:p>
        </p:txBody>
      </p:sp>
    </p:spTree>
    <p:extLst>
      <p:ext uri="{BB962C8B-B14F-4D97-AF65-F5344CB8AC3E}">
        <p14:creationId xmlns:p14="http://schemas.microsoft.com/office/powerpoint/2010/main" val="18707334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8713" y="847725"/>
            <a:ext cx="4411662" cy="3308350"/>
          </a:xfrm>
        </p:spPr>
      </p:sp>
      <p:sp>
        <p:nvSpPr>
          <p:cNvPr id="3" name="Notes Placeholder 2"/>
          <p:cNvSpPr>
            <a:spLocks noGrp="1"/>
          </p:cNvSpPr>
          <p:nvPr>
            <p:ph type="body" idx="1"/>
          </p:nvPr>
        </p:nvSpPr>
        <p:spPr>
          <a:xfrm>
            <a:off x="685800" y="4552950"/>
            <a:ext cx="5486400" cy="3600450"/>
          </a:xfrm>
        </p:spPr>
        <p:txBody>
          <a:bodyPr/>
          <a:lstStyle/>
          <a:p>
            <a:pPr algn="just">
              <a:lnSpc>
                <a:spcPct val="150000"/>
              </a:lnSpc>
              <a:spcAft>
                <a:spcPts val="800"/>
              </a:spcAft>
            </a:pPr>
            <a:r>
              <a:rPr lang="en-GB" sz="18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
        <p:nvSpPr>
          <p:cNvPr id="4" name="Slide Number Placeholder 3"/>
          <p:cNvSpPr>
            <a:spLocks noGrp="1"/>
          </p:cNvSpPr>
          <p:nvPr>
            <p:ph type="sldNum" sz="quarter" idx="10"/>
          </p:nvPr>
        </p:nvSpPr>
        <p:spPr/>
        <p:txBody>
          <a:bodyPr/>
          <a:lstStyle/>
          <a:p>
            <a:fld id="{8E773293-9E8C-4104-AAF9-2FD887E1FDB8}" type="slidenum">
              <a:rPr lang="en-GB" smtClean="0"/>
              <a:t>4</a:t>
            </a:fld>
            <a:endParaRPr lang="en-GB"/>
          </a:p>
        </p:txBody>
      </p:sp>
    </p:spTree>
    <p:extLst>
      <p:ext uri="{BB962C8B-B14F-4D97-AF65-F5344CB8AC3E}">
        <p14:creationId xmlns:p14="http://schemas.microsoft.com/office/powerpoint/2010/main" val="6333825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28713" y="847725"/>
            <a:ext cx="4411662" cy="3308350"/>
          </a:xfrm>
        </p:spPr>
      </p:sp>
      <p:sp>
        <p:nvSpPr>
          <p:cNvPr id="3" name="Notes Placeholder 2"/>
          <p:cNvSpPr>
            <a:spLocks noGrp="1"/>
          </p:cNvSpPr>
          <p:nvPr>
            <p:ph type="body" idx="1"/>
          </p:nvPr>
        </p:nvSpPr>
        <p:spPr>
          <a:xfrm>
            <a:off x="685800" y="4552950"/>
            <a:ext cx="5486400" cy="3600450"/>
          </a:xfrm>
        </p:spPr>
        <p:txBody>
          <a:bodyPr/>
          <a:lstStyle/>
          <a:p>
            <a:endParaRPr lang="en-GB" dirty="0"/>
          </a:p>
        </p:txBody>
      </p:sp>
      <p:sp>
        <p:nvSpPr>
          <p:cNvPr id="4" name="Slide Number Placeholder 3"/>
          <p:cNvSpPr>
            <a:spLocks noGrp="1"/>
          </p:cNvSpPr>
          <p:nvPr>
            <p:ph type="sldNum" sz="quarter" idx="10"/>
          </p:nvPr>
        </p:nvSpPr>
        <p:spPr/>
        <p:txBody>
          <a:bodyPr/>
          <a:lstStyle/>
          <a:p>
            <a:fld id="{8E773293-9E8C-4104-AAF9-2FD887E1FDB8}" type="slidenum">
              <a:rPr lang="en-GB" smtClean="0"/>
              <a:t>5</a:t>
            </a:fld>
            <a:endParaRPr lang="en-GB"/>
          </a:p>
        </p:txBody>
      </p:sp>
    </p:spTree>
    <p:extLst>
      <p:ext uri="{BB962C8B-B14F-4D97-AF65-F5344CB8AC3E}">
        <p14:creationId xmlns:p14="http://schemas.microsoft.com/office/powerpoint/2010/main" val="10397136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23963" y="831850"/>
            <a:ext cx="4410075" cy="3308350"/>
          </a:xfrm>
        </p:spPr>
      </p:sp>
      <p:sp>
        <p:nvSpPr>
          <p:cNvPr id="3" name="Notes Placeholder 2"/>
          <p:cNvSpPr>
            <a:spLocks noGrp="1"/>
          </p:cNvSpPr>
          <p:nvPr>
            <p:ph type="body" idx="1"/>
          </p:nvPr>
        </p:nvSpPr>
        <p:spPr>
          <a:xfrm>
            <a:off x="685800" y="4629150"/>
            <a:ext cx="5486400" cy="4160520"/>
          </a:xfrm>
        </p:spPr>
        <p:txBody>
          <a:bodyPr/>
          <a:lstStyle/>
          <a:p>
            <a:pPr algn="just"/>
            <a:endParaRPr lang="en-GB" sz="1200" kern="1200" dirty="0">
              <a:solidFill>
                <a:schemeClr val="tx1"/>
              </a:solidFill>
              <a:effectLst/>
              <a:latin typeface="Arial" panose="020B0604020202020204" pitchFamily="34" charset="0"/>
              <a:cs typeface="Arial" panose="020B0604020202020204" pitchFamily="34" charset="0"/>
            </a:endParaRPr>
          </a:p>
          <a:p>
            <a:pPr algn="just"/>
            <a:endParaRPr lang="en-GB" dirty="0">
              <a:latin typeface="Arial" panose="020B0604020202020204" pitchFamily="34" charset="0"/>
              <a:cs typeface="Arial" panose="020B0604020202020204" pitchFamily="34" charset="0"/>
            </a:endParaRPr>
          </a:p>
          <a:p>
            <a:endParaRPr lang="en-GB" dirty="0"/>
          </a:p>
          <a:p>
            <a:endParaRPr lang="en-GB" dirty="0"/>
          </a:p>
        </p:txBody>
      </p:sp>
      <p:sp>
        <p:nvSpPr>
          <p:cNvPr id="4" name="Slide Number Placeholder 3"/>
          <p:cNvSpPr>
            <a:spLocks noGrp="1"/>
          </p:cNvSpPr>
          <p:nvPr>
            <p:ph type="sldNum" sz="quarter" idx="10"/>
          </p:nvPr>
        </p:nvSpPr>
        <p:spPr/>
        <p:txBody>
          <a:bodyPr/>
          <a:lstStyle/>
          <a:p>
            <a:fld id="{8E773293-9E8C-4104-AAF9-2FD887E1FDB8}" type="slidenum">
              <a:rPr lang="en-GB" smtClean="0"/>
              <a:t>6</a:t>
            </a:fld>
            <a:endParaRPr lang="en-GB"/>
          </a:p>
        </p:txBody>
      </p:sp>
      <p:sp>
        <p:nvSpPr>
          <p:cNvPr id="13" name="Notes Placeholder 2">
            <a:extLst>
              <a:ext uri="{FF2B5EF4-FFF2-40B4-BE49-F238E27FC236}">
                <a16:creationId xmlns:a16="http://schemas.microsoft.com/office/drawing/2014/main" id="{DA6E19F1-B921-606A-62DD-9F39FBF21C7B}"/>
              </a:ext>
            </a:extLst>
          </p:cNvPr>
          <p:cNvSpPr txBox="1">
            <a:spLocks/>
          </p:cNvSpPr>
          <p:nvPr/>
        </p:nvSpPr>
        <p:spPr>
          <a:xfrm>
            <a:off x="685800" y="4552950"/>
            <a:ext cx="5486400" cy="3600450"/>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endParaRPr lang="en-GB" dirty="0"/>
          </a:p>
        </p:txBody>
      </p:sp>
    </p:spTree>
    <p:extLst>
      <p:ext uri="{BB962C8B-B14F-4D97-AF65-F5344CB8AC3E}">
        <p14:creationId xmlns:p14="http://schemas.microsoft.com/office/powerpoint/2010/main" val="39141878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23963" y="831850"/>
            <a:ext cx="4410075" cy="3308350"/>
          </a:xfrm>
        </p:spPr>
      </p:sp>
      <p:sp>
        <p:nvSpPr>
          <p:cNvPr id="3" name="Notes Placeholder 2"/>
          <p:cNvSpPr>
            <a:spLocks noGrp="1"/>
          </p:cNvSpPr>
          <p:nvPr>
            <p:ph type="body" idx="1"/>
          </p:nvPr>
        </p:nvSpPr>
        <p:spPr>
          <a:xfrm>
            <a:off x="685800" y="4629150"/>
            <a:ext cx="5486400" cy="4160520"/>
          </a:xfrm>
        </p:spPr>
        <p:txBody>
          <a:bodyPr/>
          <a:lstStyle/>
          <a:p>
            <a:endParaRPr lang="en-GB" dirty="0"/>
          </a:p>
        </p:txBody>
      </p:sp>
      <p:sp>
        <p:nvSpPr>
          <p:cNvPr id="4" name="Slide Number Placeholder 3"/>
          <p:cNvSpPr>
            <a:spLocks noGrp="1"/>
          </p:cNvSpPr>
          <p:nvPr>
            <p:ph type="sldNum" sz="quarter" idx="10"/>
          </p:nvPr>
        </p:nvSpPr>
        <p:spPr/>
        <p:txBody>
          <a:bodyPr/>
          <a:lstStyle/>
          <a:p>
            <a:fld id="{8E773293-9E8C-4104-AAF9-2FD887E1FDB8}" type="slidenum">
              <a:rPr lang="en-GB" smtClean="0"/>
              <a:t>7</a:t>
            </a:fld>
            <a:endParaRPr lang="en-GB"/>
          </a:p>
        </p:txBody>
      </p:sp>
      <p:sp>
        <p:nvSpPr>
          <p:cNvPr id="13" name="Notes Placeholder 2">
            <a:extLst>
              <a:ext uri="{FF2B5EF4-FFF2-40B4-BE49-F238E27FC236}">
                <a16:creationId xmlns:a16="http://schemas.microsoft.com/office/drawing/2014/main" id="{DA6E19F1-B921-606A-62DD-9F39FBF21C7B}"/>
              </a:ext>
            </a:extLst>
          </p:cNvPr>
          <p:cNvSpPr txBox="1">
            <a:spLocks/>
          </p:cNvSpPr>
          <p:nvPr/>
        </p:nvSpPr>
        <p:spPr>
          <a:xfrm>
            <a:off x="685800" y="4552950"/>
            <a:ext cx="5486400" cy="3600450"/>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endParaRPr lang="en-GB" dirty="0"/>
          </a:p>
        </p:txBody>
      </p:sp>
    </p:spTree>
    <p:extLst>
      <p:ext uri="{BB962C8B-B14F-4D97-AF65-F5344CB8AC3E}">
        <p14:creationId xmlns:p14="http://schemas.microsoft.com/office/powerpoint/2010/main" val="4271414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23963" y="831850"/>
            <a:ext cx="4410075" cy="3308350"/>
          </a:xfrm>
        </p:spPr>
      </p:sp>
      <p:sp>
        <p:nvSpPr>
          <p:cNvPr id="3" name="Notes Placeholder 2"/>
          <p:cNvSpPr>
            <a:spLocks noGrp="1"/>
          </p:cNvSpPr>
          <p:nvPr>
            <p:ph type="body" idx="1"/>
          </p:nvPr>
        </p:nvSpPr>
        <p:spPr>
          <a:xfrm>
            <a:off x="685800" y="4629150"/>
            <a:ext cx="5486400" cy="4160520"/>
          </a:xfrm>
        </p:spPr>
        <p:txBody>
          <a:bodyPr/>
          <a:lstStyle/>
          <a:p>
            <a:pPr algn="just"/>
            <a:endParaRPr lang="en-GB" dirty="0">
              <a:latin typeface="Arial" panose="020B0604020202020204" pitchFamily="34" charset="0"/>
              <a:cs typeface="Arial" panose="020B0604020202020204" pitchFamily="34" charset="0"/>
            </a:endParaRPr>
          </a:p>
          <a:p>
            <a:pPr algn="just"/>
            <a:r>
              <a:rPr lang="en-GB" dirty="0">
                <a:latin typeface="Arial" panose="020B0604020202020204" pitchFamily="34" charset="0"/>
                <a:cs typeface="Arial" panose="020B0604020202020204" pitchFamily="34" charset="0"/>
              </a:rPr>
              <a:t> </a:t>
            </a:r>
            <a:r>
              <a:rPr lang="en-GB" sz="1200" kern="1200" dirty="0">
                <a:solidFill>
                  <a:schemeClr val="tx1"/>
                </a:solidFill>
                <a:effectLst/>
                <a:latin typeface="Arial" panose="020B0604020202020204" pitchFamily="34" charset="0"/>
                <a:cs typeface="Arial" panose="020B0604020202020204" pitchFamily="34" charset="0"/>
              </a:rPr>
              <a:t> </a:t>
            </a:r>
          </a:p>
          <a:p>
            <a:pPr algn="just"/>
            <a:endParaRPr lang="en-GB" dirty="0">
              <a:latin typeface="Arial" panose="020B0604020202020204" pitchFamily="34" charset="0"/>
              <a:cs typeface="Arial" panose="020B0604020202020204" pitchFamily="34" charset="0"/>
            </a:endParaRPr>
          </a:p>
          <a:p>
            <a:endParaRPr lang="en-GB" dirty="0"/>
          </a:p>
          <a:p>
            <a:endParaRPr lang="en-GB" dirty="0"/>
          </a:p>
        </p:txBody>
      </p:sp>
      <p:sp>
        <p:nvSpPr>
          <p:cNvPr id="4" name="Slide Number Placeholder 3"/>
          <p:cNvSpPr>
            <a:spLocks noGrp="1"/>
          </p:cNvSpPr>
          <p:nvPr>
            <p:ph type="sldNum" sz="quarter" idx="10"/>
          </p:nvPr>
        </p:nvSpPr>
        <p:spPr/>
        <p:txBody>
          <a:bodyPr/>
          <a:lstStyle/>
          <a:p>
            <a:fld id="{8E773293-9E8C-4104-AAF9-2FD887E1FDB8}" type="slidenum">
              <a:rPr lang="en-GB" smtClean="0"/>
              <a:t>8</a:t>
            </a:fld>
            <a:endParaRPr lang="en-GB"/>
          </a:p>
        </p:txBody>
      </p:sp>
      <p:sp>
        <p:nvSpPr>
          <p:cNvPr id="13" name="Notes Placeholder 2">
            <a:extLst>
              <a:ext uri="{FF2B5EF4-FFF2-40B4-BE49-F238E27FC236}">
                <a16:creationId xmlns:a16="http://schemas.microsoft.com/office/drawing/2014/main" id="{DA6E19F1-B921-606A-62DD-9F39FBF21C7B}"/>
              </a:ext>
            </a:extLst>
          </p:cNvPr>
          <p:cNvSpPr txBox="1">
            <a:spLocks/>
          </p:cNvSpPr>
          <p:nvPr/>
        </p:nvSpPr>
        <p:spPr>
          <a:xfrm>
            <a:off x="685800" y="4552950"/>
            <a:ext cx="5486400" cy="3600450"/>
          </a:xfrm>
          <a:prstGeom prst="rect">
            <a:avLst/>
          </a:prstGeom>
        </p:spPr>
        <p:txBody>
          <a:bodyPr vert="horz" lIns="91440" tIns="45720" rIns="91440" bIns="45720" rtlCol="0"/>
          <a:lst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a:lstStyle>
          <a:p>
            <a:endParaRPr lang="en-GB" dirty="0"/>
          </a:p>
        </p:txBody>
      </p:sp>
    </p:spTree>
    <p:extLst>
      <p:ext uri="{BB962C8B-B14F-4D97-AF65-F5344CB8AC3E}">
        <p14:creationId xmlns:p14="http://schemas.microsoft.com/office/powerpoint/2010/main" val="34411439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20914" y="4533900"/>
            <a:ext cx="5823857" cy="5486922"/>
          </a:xfrm>
        </p:spPr>
        <p:txBody>
          <a:bodyPr/>
          <a:lstStyle/>
          <a:p>
            <a:endParaRPr lang="en-GB" sz="2000" dirty="0">
              <a:solidFill>
                <a:schemeClr val="accent3">
                  <a:lumMod val="50000"/>
                </a:schemeClr>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8E773293-9E8C-4104-AAF9-2FD887E1FDB8}" type="slidenum">
              <a:rPr lang="en-GB" smtClean="0"/>
              <a:t>10</a:t>
            </a:fld>
            <a:endParaRPr lang="en-GB"/>
          </a:p>
        </p:txBody>
      </p:sp>
    </p:spTree>
    <p:extLst>
      <p:ext uri="{BB962C8B-B14F-4D97-AF65-F5344CB8AC3E}">
        <p14:creationId xmlns:p14="http://schemas.microsoft.com/office/powerpoint/2010/main" val="3493071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PowerPoint.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745B36BD-8B87-674B-B37A-9F86BA08490C}"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3720282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45B36BD-8B87-674B-B37A-9F86BA08490C}"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8754289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45B36BD-8B87-674B-B37A-9F86BA08490C}"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936701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745B36BD-8B87-674B-B37A-9F86BA08490C}"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33337671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45B36BD-8B87-674B-B37A-9F86BA08490C}" type="datetimeFigureOut">
              <a:rPr lang="en-US" smtClean="0"/>
              <a:t>6/12/2023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1660419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745B36BD-8B87-674B-B37A-9F86BA08490C}" type="datetimeFigureOut">
              <a:rPr lang="en-US" smtClean="0"/>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480219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745B36BD-8B87-674B-B37A-9F86BA08490C}" type="datetimeFigureOut">
              <a:rPr lang="en-US" smtClean="0"/>
              <a:t>6/12/2023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1776017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745B36BD-8B87-674B-B37A-9F86BA08490C}" type="datetimeFigureOut">
              <a:rPr lang="en-US" smtClean="0"/>
              <a:t>6/12/2023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12467081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5B36BD-8B87-674B-B37A-9F86BA08490C}" type="datetimeFigureOut">
              <a:rPr lang="en-US" smtClean="0"/>
              <a:t>6/12/2023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2028352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45B36BD-8B87-674B-B37A-9F86BA08490C}" type="datetimeFigureOut">
              <a:rPr lang="en-US" smtClean="0"/>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2138546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45B36BD-8B87-674B-B37A-9F86BA08490C}" type="datetimeFigureOut">
              <a:rPr lang="en-US" smtClean="0"/>
              <a:t>6/12/2023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1689CA-9909-284B-B2CC-404496F9F74A}" type="slidenum">
              <a:rPr lang="en-US" smtClean="0"/>
              <a:t>‹#›</a:t>
            </a:fld>
            <a:endParaRPr lang="en-US"/>
          </a:p>
        </p:txBody>
      </p:sp>
    </p:spTree>
    <p:extLst>
      <p:ext uri="{BB962C8B-B14F-4D97-AF65-F5344CB8AC3E}">
        <p14:creationId xmlns:p14="http://schemas.microsoft.com/office/powerpoint/2010/main" val="3469168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5B36BD-8B87-674B-B37A-9F86BA08490C}" type="datetimeFigureOut">
              <a:rPr lang="en-US" smtClean="0"/>
              <a:t>6/12/2023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1689CA-9909-284B-B2CC-404496F9F74A}" type="slidenum">
              <a:rPr lang="en-US" smtClean="0"/>
              <a:t>‹#›</a:t>
            </a:fld>
            <a:endParaRPr lang="en-US"/>
          </a:p>
        </p:txBody>
      </p:sp>
    </p:spTree>
    <p:extLst>
      <p:ext uri="{BB962C8B-B14F-4D97-AF65-F5344CB8AC3E}">
        <p14:creationId xmlns:p14="http://schemas.microsoft.com/office/powerpoint/2010/main" val="22844323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nwssp.nhs.wales/a-wp/pci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canmail.trustwave.com/?c=261&amp;d=yoKA5IjT8_ddCjOFPDCfXf49Tyi1AiVBubICXqxukQ&amp;u=https%3a%2f%2fwww%2efodo%2ecom%2f" TargetMode="External"/><Relationship Id="rId2" Type="http://schemas.openxmlformats.org/officeDocument/2006/relationships/hyperlink" Target="https://scanmail.trustwave.com/?c=261&amp;d=yoKA5IjT8_ddCjOFPDCfXf49Tyi1AiVBueFWCaxpnA&amp;u=https%3a%2f%2fwww%2eaop%2eorg%2euk%2f"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https://scanmail.trustwave.com/?c=261&amp;d=yoKA5IjT8_ddCjOFPDCfXf49Tyi1AiVBubZWV6dvxw&amp;u=https%3a%2f%2fwww%2eabdo%2eorg%2euk%2f"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63B9D79-7E73-4544-B08D-F34CADA9115F}"/>
              </a:ext>
            </a:extLst>
          </p:cNvPr>
          <p:cNvSpPr>
            <a:spLocks noGrp="1"/>
          </p:cNvSpPr>
          <p:nvPr>
            <p:ph type="title"/>
          </p:nvPr>
        </p:nvSpPr>
        <p:spPr>
          <a:xfrm>
            <a:off x="2550369" y="2784278"/>
            <a:ext cx="4043264" cy="1289445"/>
          </a:xfrm>
        </p:spPr>
        <p:txBody>
          <a:bodyPr>
            <a:noAutofit/>
          </a:bodyPr>
          <a:lstStyle/>
          <a:p>
            <a:pPr algn="r"/>
            <a:r>
              <a:rPr lang="en-FI" sz="4050" dirty="0"/>
              <a:t>Welcome to </a:t>
            </a:r>
            <a:br>
              <a:rPr lang="en-FI" sz="4050" dirty="0"/>
            </a:br>
            <a:r>
              <a:rPr lang="en-FI" sz="4050" dirty="0"/>
              <a:t>the webinar</a:t>
            </a:r>
          </a:p>
        </p:txBody>
      </p:sp>
      <p:pic>
        <p:nvPicPr>
          <p:cNvPr id="5" name="Picture 4">
            <a:extLst>
              <a:ext uri="{FF2B5EF4-FFF2-40B4-BE49-F238E27FC236}">
                <a16:creationId xmlns:a16="http://schemas.microsoft.com/office/drawing/2014/main" id="{27C8B7B4-73E5-704A-94C6-A83335EDE626}"/>
              </a:ext>
            </a:extLst>
          </p:cNvPr>
          <p:cNvPicPr>
            <a:picLocks noChangeAspect="1"/>
          </p:cNvPicPr>
          <p:nvPr/>
        </p:nvPicPr>
        <p:blipFill>
          <a:blip r:embed="rId3"/>
          <a:stretch>
            <a:fillRect/>
          </a:stretch>
        </p:blipFill>
        <p:spPr>
          <a:xfrm>
            <a:off x="540362" y="1304688"/>
            <a:ext cx="2010007" cy="1479590"/>
          </a:xfrm>
          <a:prstGeom prst="rect">
            <a:avLst/>
          </a:prstGeom>
        </p:spPr>
      </p:pic>
    </p:spTree>
    <p:extLst>
      <p:ext uri="{BB962C8B-B14F-4D97-AF65-F5344CB8AC3E}">
        <p14:creationId xmlns:p14="http://schemas.microsoft.com/office/powerpoint/2010/main" val="2310205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874" y="92365"/>
            <a:ext cx="6871853" cy="783935"/>
          </a:xfrm>
        </p:spPr>
        <p:txBody>
          <a:bodyPr>
            <a:normAutofit/>
          </a:bodyPr>
          <a:lstStyle/>
          <a:p>
            <a:pPr algn="ctr"/>
            <a:r>
              <a:rPr lang="en-GB" sz="3600" b="1" dirty="0">
                <a:solidFill>
                  <a:schemeClr val="accent3">
                    <a:lumMod val="50000"/>
                  </a:schemeClr>
                </a:solidFill>
              </a:rPr>
              <a:t>Reporting requirements</a:t>
            </a:r>
          </a:p>
        </p:txBody>
      </p:sp>
      <p:sp>
        <p:nvSpPr>
          <p:cNvPr id="3" name="Content Placeholder 2"/>
          <p:cNvSpPr>
            <a:spLocks noGrp="1"/>
          </p:cNvSpPr>
          <p:nvPr>
            <p:ph idx="1"/>
          </p:nvPr>
        </p:nvSpPr>
        <p:spPr>
          <a:xfrm>
            <a:off x="175491" y="952500"/>
            <a:ext cx="8719127" cy="5905501"/>
          </a:xfrm>
        </p:spPr>
        <p:txBody>
          <a:bodyPr>
            <a:noAutofit/>
          </a:bodyPr>
          <a:lstStyle/>
          <a:p>
            <a:pPr algn="just"/>
            <a:r>
              <a:rPr lang="en-GB" sz="2000" dirty="0">
                <a:solidFill>
                  <a:schemeClr val="accent3">
                    <a:lumMod val="50000"/>
                  </a:schemeClr>
                </a:solidFill>
                <a:latin typeface="Arial" panose="020B0604020202020204" pitchFamily="34" charset="0"/>
                <a:cs typeface="Arial" panose="020B0604020202020204" pitchFamily="34" charset="0"/>
              </a:rPr>
              <a:t>NHS bodies will be required to report annually and publish their reports. </a:t>
            </a:r>
          </a:p>
          <a:p>
            <a:pPr marL="0" indent="0" algn="just">
              <a:buNone/>
            </a:pPr>
            <a:r>
              <a:rPr lang="en-GB" sz="2000" dirty="0">
                <a:solidFill>
                  <a:schemeClr val="accent3">
                    <a:lumMod val="50000"/>
                  </a:schemeClr>
                </a:solidFill>
                <a:latin typeface="Arial" panose="020B0604020202020204" pitchFamily="34" charset="0"/>
                <a:cs typeface="Arial" panose="020B0604020202020204" pitchFamily="34" charset="0"/>
              </a:rPr>
              <a:t> </a:t>
            </a:r>
          </a:p>
          <a:p>
            <a:pPr algn="just"/>
            <a:r>
              <a:rPr lang="en-GB" sz="2000" dirty="0">
                <a:solidFill>
                  <a:schemeClr val="accent3">
                    <a:lumMod val="50000"/>
                  </a:schemeClr>
                </a:solidFill>
                <a:latin typeface="Arial" panose="020B0604020202020204" pitchFamily="34" charset="0"/>
                <a:cs typeface="Arial" panose="020B0604020202020204" pitchFamily="34" charset="0"/>
              </a:rPr>
              <a:t>When reporting, NHS bodies will be required to specify if the duty of candour has been triggered in the reporting year and if it has: </a:t>
            </a:r>
          </a:p>
          <a:p>
            <a:pPr lvl="1" algn="just">
              <a:buFont typeface="Wingdings" panose="05000000000000000000" pitchFamily="2" charset="2"/>
              <a:buChar char="v"/>
            </a:pPr>
            <a:r>
              <a:rPr lang="en-GB" sz="2000" dirty="0">
                <a:solidFill>
                  <a:schemeClr val="accent3">
                    <a:lumMod val="50000"/>
                  </a:schemeClr>
                </a:solidFill>
                <a:latin typeface="Arial" panose="020B0604020202020204" pitchFamily="34" charset="0"/>
                <a:cs typeface="Arial" panose="020B0604020202020204" pitchFamily="34" charset="0"/>
              </a:rPr>
              <a:t>state how often the duty of candour has been triggered during the reporting year;</a:t>
            </a:r>
          </a:p>
          <a:p>
            <a:pPr lvl="1" algn="just">
              <a:buFont typeface="Wingdings" panose="05000000000000000000" pitchFamily="2" charset="2"/>
              <a:buChar char="v"/>
            </a:pPr>
            <a:r>
              <a:rPr lang="en-GB" sz="2000" dirty="0">
                <a:solidFill>
                  <a:schemeClr val="accent3">
                    <a:lumMod val="50000"/>
                  </a:schemeClr>
                </a:solidFill>
                <a:latin typeface="Arial" panose="020B0604020202020204" pitchFamily="34" charset="0"/>
                <a:cs typeface="Arial" panose="020B0604020202020204" pitchFamily="34" charset="0"/>
              </a:rPr>
              <a:t>give a brief description of the circumstances in which the duty was triggered; and</a:t>
            </a:r>
          </a:p>
          <a:p>
            <a:pPr lvl="1" algn="just">
              <a:buFont typeface="Wingdings" panose="05000000000000000000" pitchFamily="2" charset="2"/>
              <a:buChar char="v"/>
            </a:pPr>
            <a:r>
              <a:rPr lang="en-GB" sz="2000" dirty="0">
                <a:solidFill>
                  <a:schemeClr val="accent3">
                    <a:lumMod val="50000"/>
                  </a:schemeClr>
                </a:solidFill>
                <a:latin typeface="Arial" panose="020B0604020202020204" pitchFamily="34" charset="0"/>
                <a:cs typeface="Arial" panose="020B0604020202020204" pitchFamily="34" charset="0"/>
              </a:rPr>
              <a:t>specify any steps taken by the body with a view to preventing similar circumstances from arising in the future. </a:t>
            </a:r>
          </a:p>
          <a:p>
            <a:pPr marL="0" indent="0" algn="just">
              <a:buNone/>
            </a:pPr>
            <a:endParaRPr lang="en-GB" sz="2000" dirty="0">
              <a:solidFill>
                <a:schemeClr val="accent3">
                  <a:lumMod val="50000"/>
                </a:schemeClr>
              </a:solidFill>
              <a:latin typeface="Arial" panose="020B0604020202020204" pitchFamily="34" charset="0"/>
              <a:cs typeface="Arial" panose="020B0604020202020204" pitchFamily="34" charset="0"/>
            </a:endParaRPr>
          </a:p>
          <a:p>
            <a:pPr algn="just"/>
            <a:r>
              <a:rPr lang="en-GB" sz="2000" dirty="0">
                <a:solidFill>
                  <a:schemeClr val="accent3">
                    <a:lumMod val="50000"/>
                  </a:schemeClr>
                </a:solidFill>
                <a:latin typeface="Arial" panose="020B0604020202020204" pitchFamily="34" charset="0"/>
                <a:cs typeface="Arial" panose="020B0604020202020204" pitchFamily="34" charset="0"/>
              </a:rPr>
              <a:t>Primary Care providers must provide candour reports to the Health Board with whom they enter into a contract or arrangements for services. Health Board’s must include a summary of the Primary Care reports in their published report.  </a:t>
            </a:r>
          </a:p>
          <a:p>
            <a:pPr algn="just"/>
            <a:endParaRPr lang="en-GB" sz="2000" dirty="0">
              <a:solidFill>
                <a:schemeClr val="accent3">
                  <a:lumMod val="50000"/>
                </a:schemeClr>
              </a:solidFill>
              <a:latin typeface="Arial" panose="020B0604020202020204" pitchFamily="34" charset="0"/>
              <a:cs typeface="Arial" panose="020B0604020202020204" pitchFamily="34" charset="0"/>
            </a:endParaRPr>
          </a:p>
        </p:txBody>
      </p:sp>
      <p:pic>
        <p:nvPicPr>
          <p:cNvPr id="5" name="Picture 4">
            <a:extLst>
              <a:ext uri="{FF2B5EF4-FFF2-40B4-BE49-F238E27FC236}">
                <a16:creationId xmlns:a16="http://schemas.microsoft.com/office/drawing/2014/main" id="{DB0910BC-0391-76CB-72F1-5EE530382A1E}"/>
              </a:ext>
            </a:extLst>
          </p:cNvPr>
          <p:cNvPicPr>
            <a:picLocks noChangeAspect="1"/>
          </p:cNvPicPr>
          <p:nvPr/>
        </p:nvPicPr>
        <p:blipFill>
          <a:blip r:embed="rId3"/>
          <a:stretch>
            <a:fillRect/>
          </a:stretch>
        </p:blipFill>
        <p:spPr>
          <a:xfrm>
            <a:off x="6522772" y="109395"/>
            <a:ext cx="2475191" cy="749873"/>
          </a:xfrm>
          <a:prstGeom prst="rect">
            <a:avLst/>
          </a:prstGeom>
        </p:spPr>
      </p:pic>
    </p:spTree>
    <p:extLst>
      <p:ext uri="{BB962C8B-B14F-4D97-AF65-F5344CB8AC3E}">
        <p14:creationId xmlns:p14="http://schemas.microsoft.com/office/powerpoint/2010/main" val="34569572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C0EDC-951E-DC46-F7A4-CC08CAA9F0C0}"/>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F6B7C486-8C5F-C0FA-C3C7-C5A5C5703C85}"/>
              </a:ext>
            </a:extLst>
          </p:cNvPr>
          <p:cNvSpPr>
            <a:spLocks noGrp="1"/>
          </p:cNvSpPr>
          <p:nvPr>
            <p:ph idx="1"/>
          </p:nvPr>
        </p:nvSpPr>
        <p:spPr/>
        <p:txBody>
          <a:bodyPr/>
          <a:lstStyle/>
          <a:p>
            <a:pPr marL="0" indent="0" algn="ctr">
              <a:buNone/>
            </a:pPr>
            <a:r>
              <a:rPr lang="en-GB" sz="3600" dirty="0">
                <a:solidFill>
                  <a:schemeClr val="accent3">
                    <a:lumMod val="50000"/>
                  </a:schemeClr>
                </a:solidFill>
                <a:latin typeface="Arial" panose="020B0604020202020204" pitchFamily="34" charset="0"/>
                <a:cs typeface="Arial" panose="020B0604020202020204" pitchFamily="34" charset="0"/>
              </a:rPr>
              <a:t>Primary Care dedicated website for reporting incidents </a:t>
            </a:r>
            <a:r>
              <a:rPr lang="en-GB" sz="3600" u="sng" dirty="0">
                <a:solidFill>
                  <a:srgbClr val="0563C1"/>
                </a:solidFill>
                <a:effectLst/>
                <a:latin typeface="Arial" panose="020B0604020202020204" pitchFamily="34" charset="0"/>
                <a:ea typeface="Calibri" panose="020F0502020204030204" pitchFamily="34" charset="0"/>
                <a:cs typeface="Arial" panose="020B0604020202020204" pitchFamily="34" charset="0"/>
                <a:hlinkClick r:id="rId2"/>
              </a:rPr>
              <a:t>https://nwssp.nhs.wales/a-wp/pcir/</a:t>
            </a:r>
            <a:endParaRPr lang="en-GB" sz="3600" dirty="0">
              <a:effectLst/>
              <a:latin typeface="Arial" panose="020B0604020202020204" pitchFamily="34" charset="0"/>
              <a:ea typeface="Calibri" panose="020F050202020403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5044236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9BE208-F55B-F314-1F28-F0816B1AD41B}"/>
              </a:ext>
            </a:extLst>
          </p:cNvPr>
          <p:cNvSpPr>
            <a:spLocks noGrp="1"/>
          </p:cNvSpPr>
          <p:nvPr>
            <p:ph type="title"/>
          </p:nvPr>
        </p:nvSpPr>
        <p:spPr/>
        <p:txBody>
          <a:bodyPr>
            <a:normAutofit/>
          </a:bodyPr>
          <a:lstStyle/>
          <a:p>
            <a:pPr algn="l"/>
            <a:r>
              <a:rPr lang="en-GB" dirty="0">
                <a:solidFill>
                  <a:schemeClr val="accent3">
                    <a:lumMod val="50000"/>
                  </a:schemeClr>
                </a:solidFill>
                <a:latin typeface="Arial" panose="020B0604020202020204" pitchFamily="34" charset="0"/>
                <a:cs typeface="Arial" panose="020B0604020202020204" pitchFamily="34" charset="0"/>
              </a:rPr>
              <a:t>1: Medication</a:t>
            </a:r>
          </a:p>
        </p:txBody>
      </p:sp>
      <p:sp>
        <p:nvSpPr>
          <p:cNvPr id="3" name="Content Placeholder 2">
            <a:extLst>
              <a:ext uri="{FF2B5EF4-FFF2-40B4-BE49-F238E27FC236}">
                <a16:creationId xmlns:a16="http://schemas.microsoft.com/office/drawing/2014/main" id="{76DA91B1-5D12-CB78-98CC-9120464BE2CB}"/>
              </a:ext>
            </a:extLst>
          </p:cNvPr>
          <p:cNvSpPr>
            <a:spLocks noGrp="1"/>
          </p:cNvSpPr>
          <p:nvPr>
            <p:ph idx="1"/>
          </p:nvPr>
        </p:nvSpPr>
        <p:spPr/>
        <p:txBody>
          <a:bodyPr/>
          <a:lstStyle/>
          <a:p>
            <a:r>
              <a:rPr lang="en-GB" dirty="0">
                <a:solidFill>
                  <a:schemeClr val="accent3">
                    <a:lumMod val="50000"/>
                  </a:schemeClr>
                </a:solidFill>
                <a:latin typeface="Arial" panose="020B0604020202020204" pitchFamily="34" charset="0"/>
                <a:cs typeface="Arial" panose="020B0604020202020204" pitchFamily="34" charset="0"/>
              </a:rPr>
              <a:t>Wrong regimen advised</a:t>
            </a:r>
          </a:p>
          <a:p>
            <a:r>
              <a:rPr lang="en-GB" dirty="0">
                <a:solidFill>
                  <a:schemeClr val="accent3">
                    <a:lumMod val="50000"/>
                  </a:schemeClr>
                </a:solidFill>
                <a:latin typeface="Arial" panose="020B0604020202020204" pitchFamily="34" charset="0"/>
                <a:cs typeface="Arial" panose="020B0604020202020204" pitchFamily="34" charset="0"/>
              </a:rPr>
              <a:t>Incorrect contact lens solution</a:t>
            </a:r>
          </a:p>
          <a:p>
            <a:r>
              <a:rPr lang="en-GB" dirty="0">
                <a:solidFill>
                  <a:schemeClr val="accent3">
                    <a:lumMod val="50000"/>
                  </a:schemeClr>
                </a:solidFill>
                <a:latin typeface="Arial" panose="020B0604020202020204" pitchFamily="34" charset="0"/>
                <a:cs typeface="Arial" panose="020B0604020202020204" pitchFamily="34" charset="0"/>
              </a:rPr>
              <a:t>Incorrect diagnostic drops used e.g. Tropicamide instead of Oxybuprocaine</a:t>
            </a:r>
          </a:p>
        </p:txBody>
      </p:sp>
      <p:pic>
        <p:nvPicPr>
          <p:cNvPr id="4" name="Picture 3">
            <a:extLst>
              <a:ext uri="{FF2B5EF4-FFF2-40B4-BE49-F238E27FC236}">
                <a16:creationId xmlns:a16="http://schemas.microsoft.com/office/drawing/2014/main" id="{4E822D8B-9983-03FA-901D-6FBA8C6D90A8}"/>
              </a:ext>
            </a:extLst>
          </p:cNvPr>
          <p:cNvPicPr>
            <a:picLocks noChangeAspect="1"/>
          </p:cNvPicPr>
          <p:nvPr/>
        </p:nvPicPr>
        <p:blipFill>
          <a:blip r:embed="rId2"/>
          <a:stretch>
            <a:fillRect/>
          </a:stretch>
        </p:blipFill>
        <p:spPr>
          <a:xfrm>
            <a:off x="6570899" y="92076"/>
            <a:ext cx="2475191" cy="1106904"/>
          </a:xfrm>
          <a:prstGeom prst="rect">
            <a:avLst/>
          </a:prstGeom>
        </p:spPr>
      </p:pic>
    </p:spTree>
    <p:extLst>
      <p:ext uri="{BB962C8B-B14F-4D97-AF65-F5344CB8AC3E}">
        <p14:creationId xmlns:p14="http://schemas.microsoft.com/office/powerpoint/2010/main" val="26751117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C5ABD-BCE0-5266-6956-17F7E0AF1472}"/>
              </a:ext>
            </a:extLst>
          </p:cNvPr>
          <p:cNvSpPr>
            <a:spLocks noGrp="1"/>
          </p:cNvSpPr>
          <p:nvPr>
            <p:ph type="title"/>
          </p:nvPr>
        </p:nvSpPr>
        <p:spPr/>
        <p:txBody>
          <a:bodyPr>
            <a:normAutofit/>
          </a:bodyPr>
          <a:lstStyle/>
          <a:p>
            <a:pPr algn="l"/>
            <a:r>
              <a:rPr lang="en-GB" dirty="0">
                <a:solidFill>
                  <a:schemeClr val="accent3">
                    <a:lumMod val="50000"/>
                  </a:schemeClr>
                </a:solidFill>
                <a:latin typeface="Arial" panose="020B0604020202020204" pitchFamily="34" charset="0"/>
                <a:cs typeface="Arial" panose="020B0604020202020204" pitchFamily="34" charset="0"/>
              </a:rPr>
              <a:t>2: Clinical Intervention</a:t>
            </a:r>
          </a:p>
        </p:txBody>
      </p:sp>
      <p:sp>
        <p:nvSpPr>
          <p:cNvPr id="3" name="Content Placeholder 2">
            <a:extLst>
              <a:ext uri="{FF2B5EF4-FFF2-40B4-BE49-F238E27FC236}">
                <a16:creationId xmlns:a16="http://schemas.microsoft.com/office/drawing/2014/main" id="{183C24CE-2D2C-1731-CD07-BF6519BCBDBD}"/>
              </a:ext>
            </a:extLst>
          </p:cNvPr>
          <p:cNvSpPr>
            <a:spLocks noGrp="1"/>
          </p:cNvSpPr>
          <p:nvPr>
            <p:ph idx="1"/>
          </p:nvPr>
        </p:nvSpPr>
        <p:spPr/>
        <p:txBody>
          <a:bodyPr/>
          <a:lstStyle/>
          <a:p>
            <a:r>
              <a:rPr lang="en-GB" dirty="0">
                <a:solidFill>
                  <a:schemeClr val="accent3">
                    <a:lumMod val="50000"/>
                  </a:schemeClr>
                </a:solidFill>
                <a:latin typeface="Arial" panose="020B0604020202020204" pitchFamily="34" charset="0"/>
                <a:cs typeface="Arial" panose="020B0604020202020204" pitchFamily="34" charset="0"/>
              </a:rPr>
              <a:t>Non-referral when intended to refer</a:t>
            </a:r>
          </a:p>
          <a:p>
            <a:r>
              <a:rPr lang="en-GB" dirty="0">
                <a:solidFill>
                  <a:schemeClr val="accent3">
                    <a:lumMod val="50000"/>
                  </a:schemeClr>
                </a:solidFill>
                <a:latin typeface="Arial" panose="020B0604020202020204" pitchFamily="34" charset="0"/>
                <a:cs typeface="Arial" panose="020B0604020202020204" pitchFamily="34" charset="0"/>
              </a:rPr>
              <a:t>Not reviewing test results</a:t>
            </a:r>
          </a:p>
          <a:p>
            <a:r>
              <a:rPr lang="en-GB" dirty="0">
                <a:solidFill>
                  <a:schemeClr val="accent3">
                    <a:lumMod val="50000"/>
                  </a:schemeClr>
                </a:solidFill>
                <a:latin typeface="Arial" panose="020B0604020202020204" pitchFamily="34" charset="0"/>
                <a:cs typeface="Arial" panose="020B0604020202020204" pitchFamily="34" charset="0"/>
              </a:rPr>
              <a:t>Missed pathology</a:t>
            </a:r>
          </a:p>
          <a:p>
            <a:r>
              <a:rPr lang="en-GB" dirty="0">
                <a:solidFill>
                  <a:schemeClr val="accent3">
                    <a:lumMod val="50000"/>
                  </a:schemeClr>
                </a:solidFill>
                <a:latin typeface="Arial" panose="020B0604020202020204" pitchFamily="34" charset="0"/>
                <a:cs typeface="Arial" panose="020B0604020202020204" pitchFamily="34" charset="0"/>
              </a:rPr>
              <a:t>Patient not followed up</a:t>
            </a:r>
          </a:p>
        </p:txBody>
      </p:sp>
      <p:pic>
        <p:nvPicPr>
          <p:cNvPr id="4" name="Picture 3">
            <a:extLst>
              <a:ext uri="{FF2B5EF4-FFF2-40B4-BE49-F238E27FC236}">
                <a16:creationId xmlns:a16="http://schemas.microsoft.com/office/drawing/2014/main" id="{045AD969-6D9F-5473-6F7E-6DC341C2990C}"/>
              </a:ext>
            </a:extLst>
          </p:cNvPr>
          <p:cNvPicPr>
            <a:picLocks noChangeAspect="1"/>
          </p:cNvPicPr>
          <p:nvPr/>
        </p:nvPicPr>
        <p:blipFill>
          <a:blip r:embed="rId2"/>
          <a:stretch>
            <a:fillRect/>
          </a:stretch>
        </p:blipFill>
        <p:spPr>
          <a:xfrm>
            <a:off x="6570899" y="92076"/>
            <a:ext cx="2475191" cy="1106904"/>
          </a:xfrm>
          <a:prstGeom prst="rect">
            <a:avLst/>
          </a:prstGeom>
        </p:spPr>
      </p:pic>
    </p:spTree>
    <p:extLst>
      <p:ext uri="{BB962C8B-B14F-4D97-AF65-F5344CB8AC3E}">
        <p14:creationId xmlns:p14="http://schemas.microsoft.com/office/powerpoint/2010/main" val="36034852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E363A6-0D43-14D0-561A-B51018B35557}"/>
              </a:ext>
            </a:extLst>
          </p:cNvPr>
          <p:cNvSpPr>
            <a:spLocks noGrp="1"/>
          </p:cNvSpPr>
          <p:nvPr>
            <p:ph type="title"/>
          </p:nvPr>
        </p:nvSpPr>
        <p:spPr/>
        <p:txBody>
          <a:bodyPr/>
          <a:lstStyle/>
          <a:p>
            <a:pPr algn="l"/>
            <a:r>
              <a:rPr lang="en-GB" dirty="0">
                <a:solidFill>
                  <a:schemeClr val="accent3">
                    <a:lumMod val="50000"/>
                  </a:schemeClr>
                </a:solidFill>
                <a:latin typeface="Arial" panose="020B0604020202020204" pitchFamily="34" charset="0"/>
                <a:cs typeface="Arial" panose="020B0604020202020204" pitchFamily="34" charset="0"/>
              </a:rPr>
              <a:t>3: Communication</a:t>
            </a:r>
          </a:p>
        </p:txBody>
      </p:sp>
      <p:sp>
        <p:nvSpPr>
          <p:cNvPr id="3" name="Content Placeholder 2">
            <a:extLst>
              <a:ext uri="{FF2B5EF4-FFF2-40B4-BE49-F238E27FC236}">
                <a16:creationId xmlns:a16="http://schemas.microsoft.com/office/drawing/2014/main" id="{658A649F-33BF-87FD-0DDE-1B3A2FF00A5D}"/>
              </a:ext>
            </a:extLst>
          </p:cNvPr>
          <p:cNvSpPr>
            <a:spLocks noGrp="1"/>
          </p:cNvSpPr>
          <p:nvPr>
            <p:ph idx="1"/>
          </p:nvPr>
        </p:nvSpPr>
        <p:spPr/>
        <p:txBody>
          <a:bodyPr/>
          <a:lstStyle/>
          <a:p>
            <a:r>
              <a:rPr lang="en-GB" dirty="0">
                <a:solidFill>
                  <a:schemeClr val="accent3">
                    <a:lumMod val="50000"/>
                  </a:schemeClr>
                </a:solidFill>
                <a:latin typeface="Arial" panose="020B0604020202020204" pitchFamily="34" charset="0"/>
                <a:cs typeface="Arial" panose="020B0604020202020204" pitchFamily="34" charset="0"/>
              </a:rPr>
              <a:t>Referral letter not sent</a:t>
            </a:r>
          </a:p>
          <a:p>
            <a:r>
              <a:rPr lang="en-GB" dirty="0">
                <a:solidFill>
                  <a:schemeClr val="accent3">
                    <a:lumMod val="50000"/>
                  </a:schemeClr>
                </a:solidFill>
                <a:latin typeface="Arial" panose="020B0604020202020204" pitchFamily="34" charset="0"/>
                <a:cs typeface="Arial" panose="020B0604020202020204" pitchFamily="34" charset="0"/>
              </a:rPr>
              <a:t>Referring through wrong route</a:t>
            </a:r>
          </a:p>
          <a:p>
            <a:r>
              <a:rPr lang="en-GB" dirty="0">
                <a:solidFill>
                  <a:schemeClr val="accent3">
                    <a:lumMod val="50000"/>
                  </a:schemeClr>
                </a:solidFill>
                <a:latin typeface="Arial" panose="020B0604020202020204" pitchFamily="34" charset="0"/>
                <a:cs typeface="Arial" panose="020B0604020202020204" pitchFamily="34" charset="0"/>
              </a:rPr>
              <a:t>Dispensing errors due to poor communication</a:t>
            </a:r>
          </a:p>
          <a:p>
            <a:r>
              <a:rPr lang="en-GB" dirty="0">
                <a:solidFill>
                  <a:schemeClr val="accent3">
                    <a:lumMod val="50000"/>
                  </a:schemeClr>
                </a:solidFill>
                <a:latin typeface="Arial" panose="020B0604020202020204" pitchFamily="34" charset="0"/>
                <a:cs typeface="Arial" panose="020B0604020202020204" pitchFamily="34" charset="0"/>
              </a:rPr>
              <a:t>Fax problems e.g. not received</a:t>
            </a:r>
          </a:p>
          <a:p>
            <a:r>
              <a:rPr lang="en-GB" dirty="0">
                <a:solidFill>
                  <a:schemeClr val="accent3">
                    <a:lumMod val="50000"/>
                  </a:schemeClr>
                </a:solidFill>
                <a:latin typeface="Arial" panose="020B0604020202020204" pitchFamily="34" charset="0"/>
                <a:cs typeface="Arial" panose="020B0604020202020204" pitchFamily="34" charset="0"/>
              </a:rPr>
              <a:t>Triage not shown to Optometrist/Contact Lens Optician in a timely manner</a:t>
            </a:r>
          </a:p>
        </p:txBody>
      </p:sp>
      <p:pic>
        <p:nvPicPr>
          <p:cNvPr id="4" name="Picture 3">
            <a:extLst>
              <a:ext uri="{FF2B5EF4-FFF2-40B4-BE49-F238E27FC236}">
                <a16:creationId xmlns:a16="http://schemas.microsoft.com/office/drawing/2014/main" id="{ABBBAE60-58FA-22A7-5154-14694F79C9C4}"/>
              </a:ext>
            </a:extLst>
          </p:cNvPr>
          <p:cNvPicPr>
            <a:picLocks noChangeAspect="1"/>
          </p:cNvPicPr>
          <p:nvPr/>
        </p:nvPicPr>
        <p:blipFill>
          <a:blip r:embed="rId2"/>
          <a:stretch>
            <a:fillRect/>
          </a:stretch>
        </p:blipFill>
        <p:spPr>
          <a:xfrm>
            <a:off x="6570899" y="92076"/>
            <a:ext cx="2475191" cy="1106904"/>
          </a:xfrm>
          <a:prstGeom prst="rect">
            <a:avLst/>
          </a:prstGeom>
        </p:spPr>
      </p:pic>
    </p:spTree>
    <p:extLst>
      <p:ext uri="{BB962C8B-B14F-4D97-AF65-F5344CB8AC3E}">
        <p14:creationId xmlns:p14="http://schemas.microsoft.com/office/powerpoint/2010/main" val="29099540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51369-C2E7-0316-5A6B-EB803E8E8145}"/>
              </a:ext>
            </a:extLst>
          </p:cNvPr>
          <p:cNvSpPr>
            <a:spLocks noGrp="1"/>
          </p:cNvSpPr>
          <p:nvPr>
            <p:ph type="title"/>
          </p:nvPr>
        </p:nvSpPr>
        <p:spPr/>
        <p:txBody>
          <a:bodyPr/>
          <a:lstStyle/>
          <a:p>
            <a:pPr algn="l"/>
            <a:r>
              <a:rPr lang="en-GB" dirty="0">
                <a:solidFill>
                  <a:schemeClr val="accent3">
                    <a:lumMod val="50000"/>
                  </a:schemeClr>
                </a:solidFill>
              </a:rPr>
              <a:t>4</a:t>
            </a:r>
            <a:r>
              <a:rPr lang="en-GB" dirty="0">
                <a:solidFill>
                  <a:schemeClr val="accent3">
                    <a:lumMod val="50000"/>
                  </a:schemeClr>
                </a:solidFill>
                <a:latin typeface="Arial" panose="020B0604020202020204" pitchFamily="34" charset="0"/>
                <a:cs typeface="Arial" panose="020B0604020202020204" pitchFamily="34" charset="0"/>
              </a:rPr>
              <a:t>: Equipment</a:t>
            </a:r>
          </a:p>
        </p:txBody>
      </p:sp>
      <p:sp>
        <p:nvSpPr>
          <p:cNvPr id="3" name="Content Placeholder 2">
            <a:extLst>
              <a:ext uri="{FF2B5EF4-FFF2-40B4-BE49-F238E27FC236}">
                <a16:creationId xmlns:a16="http://schemas.microsoft.com/office/drawing/2014/main" id="{F8EB0182-B61E-721C-E9BA-7A45F04A5328}"/>
              </a:ext>
            </a:extLst>
          </p:cNvPr>
          <p:cNvSpPr>
            <a:spLocks noGrp="1"/>
          </p:cNvSpPr>
          <p:nvPr>
            <p:ph idx="1"/>
          </p:nvPr>
        </p:nvSpPr>
        <p:spPr/>
        <p:txBody>
          <a:bodyPr/>
          <a:lstStyle/>
          <a:p>
            <a:r>
              <a:rPr lang="en-GB" dirty="0">
                <a:solidFill>
                  <a:schemeClr val="accent3">
                    <a:lumMod val="50000"/>
                  </a:schemeClr>
                </a:solidFill>
                <a:latin typeface="Arial" panose="020B0604020202020204" pitchFamily="34" charset="0"/>
                <a:cs typeface="Arial" panose="020B0604020202020204" pitchFamily="34" charset="0"/>
              </a:rPr>
              <a:t>Calibration of equipment not completed</a:t>
            </a:r>
          </a:p>
          <a:p>
            <a:r>
              <a:rPr lang="en-GB" dirty="0">
                <a:solidFill>
                  <a:schemeClr val="accent3">
                    <a:lumMod val="50000"/>
                  </a:schemeClr>
                </a:solidFill>
                <a:latin typeface="Arial" panose="020B0604020202020204" pitchFamily="34" charset="0"/>
                <a:cs typeface="Arial" panose="020B0604020202020204" pitchFamily="34" charset="0"/>
              </a:rPr>
              <a:t>Appropriate equipment not available</a:t>
            </a:r>
          </a:p>
          <a:p>
            <a:r>
              <a:rPr lang="en-GB" dirty="0">
                <a:solidFill>
                  <a:schemeClr val="accent3">
                    <a:lumMod val="50000"/>
                  </a:schemeClr>
                </a:solidFill>
                <a:latin typeface="Arial" panose="020B0604020202020204" pitchFamily="34" charset="0"/>
                <a:cs typeface="Arial" panose="020B0604020202020204" pitchFamily="34" charset="0"/>
              </a:rPr>
              <a:t>Lack of training on how to use equipment</a:t>
            </a:r>
          </a:p>
          <a:p>
            <a:r>
              <a:rPr lang="en-GB" dirty="0">
                <a:solidFill>
                  <a:schemeClr val="accent3">
                    <a:lumMod val="50000"/>
                  </a:schemeClr>
                </a:solidFill>
                <a:latin typeface="Arial" panose="020B0604020202020204" pitchFamily="34" charset="0"/>
                <a:cs typeface="Arial" panose="020B0604020202020204" pitchFamily="34" charset="0"/>
              </a:rPr>
              <a:t>Lack of training on interpretation of e.g. OCT</a:t>
            </a:r>
          </a:p>
          <a:p>
            <a:r>
              <a:rPr lang="en-GB" dirty="0">
                <a:solidFill>
                  <a:schemeClr val="accent3">
                    <a:lumMod val="50000"/>
                  </a:schemeClr>
                </a:solidFill>
                <a:latin typeface="Arial" panose="020B0604020202020204" pitchFamily="34" charset="0"/>
                <a:cs typeface="Arial" panose="020B0604020202020204" pitchFamily="34" charset="0"/>
              </a:rPr>
              <a:t>Fax machine not working</a:t>
            </a:r>
          </a:p>
          <a:p>
            <a:endParaRPr lang="en-GB" dirty="0"/>
          </a:p>
        </p:txBody>
      </p:sp>
      <p:pic>
        <p:nvPicPr>
          <p:cNvPr id="4" name="Picture 3">
            <a:extLst>
              <a:ext uri="{FF2B5EF4-FFF2-40B4-BE49-F238E27FC236}">
                <a16:creationId xmlns:a16="http://schemas.microsoft.com/office/drawing/2014/main" id="{22DD540A-34E8-CE2E-3313-D6B4EA620B0A}"/>
              </a:ext>
            </a:extLst>
          </p:cNvPr>
          <p:cNvPicPr>
            <a:picLocks noChangeAspect="1"/>
          </p:cNvPicPr>
          <p:nvPr/>
        </p:nvPicPr>
        <p:blipFill>
          <a:blip r:embed="rId2"/>
          <a:stretch>
            <a:fillRect/>
          </a:stretch>
        </p:blipFill>
        <p:spPr>
          <a:xfrm>
            <a:off x="6668809" y="92076"/>
            <a:ext cx="2475191" cy="1106904"/>
          </a:xfrm>
          <a:prstGeom prst="rect">
            <a:avLst/>
          </a:prstGeom>
        </p:spPr>
      </p:pic>
    </p:spTree>
    <p:extLst>
      <p:ext uri="{BB962C8B-B14F-4D97-AF65-F5344CB8AC3E}">
        <p14:creationId xmlns:p14="http://schemas.microsoft.com/office/powerpoint/2010/main" val="8485099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72B2A1-CDC8-093F-793B-8F17E3202DC5}"/>
              </a:ext>
            </a:extLst>
          </p:cNvPr>
          <p:cNvSpPr>
            <a:spLocks noGrp="1"/>
          </p:cNvSpPr>
          <p:nvPr>
            <p:ph type="title"/>
          </p:nvPr>
        </p:nvSpPr>
        <p:spPr/>
        <p:txBody>
          <a:bodyPr/>
          <a:lstStyle/>
          <a:p>
            <a:pPr algn="l"/>
            <a:r>
              <a:rPr lang="en-GB" dirty="0">
                <a:solidFill>
                  <a:schemeClr val="accent3">
                    <a:lumMod val="50000"/>
                  </a:schemeClr>
                </a:solidFill>
              </a:rPr>
              <a:t>5</a:t>
            </a:r>
            <a:r>
              <a:rPr lang="en-GB" dirty="0">
                <a:solidFill>
                  <a:schemeClr val="accent3">
                    <a:lumMod val="50000"/>
                  </a:schemeClr>
                </a:solidFill>
                <a:latin typeface="Arial" panose="020B0604020202020204" pitchFamily="34" charset="0"/>
                <a:cs typeface="Arial" panose="020B0604020202020204" pitchFamily="34" charset="0"/>
              </a:rPr>
              <a:t>: Administration</a:t>
            </a:r>
          </a:p>
        </p:txBody>
      </p:sp>
      <p:sp>
        <p:nvSpPr>
          <p:cNvPr id="3" name="Content Placeholder 2">
            <a:extLst>
              <a:ext uri="{FF2B5EF4-FFF2-40B4-BE49-F238E27FC236}">
                <a16:creationId xmlns:a16="http://schemas.microsoft.com/office/drawing/2014/main" id="{70E42E8F-6496-F33E-933E-887B077505C8}"/>
              </a:ext>
            </a:extLst>
          </p:cNvPr>
          <p:cNvSpPr>
            <a:spLocks noGrp="1"/>
          </p:cNvSpPr>
          <p:nvPr>
            <p:ph idx="1"/>
          </p:nvPr>
        </p:nvSpPr>
        <p:spPr/>
        <p:txBody>
          <a:bodyPr/>
          <a:lstStyle/>
          <a:p>
            <a:r>
              <a:rPr lang="en-GB" dirty="0">
                <a:solidFill>
                  <a:schemeClr val="accent3">
                    <a:lumMod val="50000"/>
                  </a:schemeClr>
                </a:solidFill>
                <a:latin typeface="Arial" panose="020B0604020202020204" pitchFamily="34" charset="0"/>
                <a:cs typeface="Arial" panose="020B0604020202020204" pitchFamily="34" charset="0"/>
              </a:rPr>
              <a:t>Patient lost to follow up</a:t>
            </a:r>
          </a:p>
          <a:p>
            <a:r>
              <a:rPr lang="en-GB" dirty="0">
                <a:solidFill>
                  <a:schemeClr val="accent3">
                    <a:lumMod val="50000"/>
                  </a:schemeClr>
                </a:solidFill>
                <a:latin typeface="Arial" panose="020B0604020202020204" pitchFamily="34" charset="0"/>
                <a:cs typeface="Arial" panose="020B0604020202020204" pitchFamily="34" charset="0"/>
              </a:rPr>
              <a:t>Erroneous discharge</a:t>
            </a:r>
          </a:p>
          <a:p>
            <a:r>
              <a:rPr lang="en-GB" dirty="0">
                <a:solidFill>
                  <a:schemeClr val="accent3">
                    <a:lumMod val="50000"/>
                  </a:schemeClr>
                </a:solidFill>
                <a:latin typeface="Arial" panose="020B0604020202020204" pitchFamily="34" charset="0"/>
                <a:cs typeface="Arial" panose="020B0604020202020204" pitchFamily="34" charset="0"/>
              </a:rPr>
              <a:t>Wrong GP surgery on patient record</a:t>
            </a:r>
          </a:p>
          <a:p>
            <a:r>
              <a:rPr lang="en-GB" dirty="0">
                <a:solidFill>
                  <a:schemeClr val="accent3">
                    <a:lumMod val="50000"/>
                  </a:schemeClr>
                </a:solidFill>
                <a:latin typeface="Arial" panose="020B0604020202020204" pitchFamily="34" charset="0"/>
                <a:cs typeface="Arial" panose="020B0604020202020204" pitchFamily="34" charset="0"/>
              </a:rPr>
              <a:t>Receptionist providing unchecked prescriptions</a:t>
            </a:r>
          </a:p>
          <a:p>
            <a:r>
              <a:rPr lang="en-GB" dirty="0">
                <a:solidFill>
                  <a:schemeClr val="accent3">
                    <a:lumMod val="50000"/>
                  </a:schemeClr>
                </a:solidFill>
                <a:latin typeface="Arial" panose="020B0604020202020204" pitchFamily="34" charset="0"/>
                <a:cs typeface="Arial" panose="020B0604020202020204" pitchFamily="34" charset="0"/>
              </a:rPr>
              <a:t>Delayed appointments</a:t>
            </a:r>
          </a:p>
          <a:p>
            <a:r>
              <a:rPr lang="en-GB" dirty="0">
                <a:solidFill>
                  <a:schemeClr val="accent3">
                    <a:lumMod val="50000"/>
                  </a:schemeClr>
                </a:solidFill>
                <a:latin typeface="Arial" panose="020B0604020202020204" pitchFamily="34" charset="0"/>
                <a:cs typeface="Arial" panose="020B0604020202020204" pitchFamily="34" charset="0"/>
              </a:rPr>
              <a:t>Inaccurate/inappropriate recall process</a:t>
            </a:r>
          </a:p>
        </p:txBody>
      </p:sp>
      <p:pic>
        <p:nvPicPr>
          <p:cNvPr id="4" name="Picture 3">
            <a:extLst>
              <a:ext uri="{FF2B5EF4-FFF2-40B4-BE49-F238E27FC236}">
                <a16:creationId xmlns:a16="http://schemas.microsoft.com/office/drawing/2014/main" id="{8615FE37-A44E-7B85-3CD6-9183633D7022}"/>
              </a:ext>
            </a:extLst>
          </p:cNvPr>
          <p:cNvPicPr>
            <a:picLocks noChangeAspect="1"/>
          </p:cNvPicPr>
          <p:nvPr/>
        </p:nvPicPr>
        <p:blipFill>
          <a:blip r:embed="rId2"/>
          <a:stretch>
            <a:fillRect/>
          </a:stretch>
        </p:blipFill>
        <p:spPr>
          <a:xfrm>
            <a:off x="6570899" y="92076"/>
            <a:ext cx="2475191" cy="1106904"/>
          </a:xfrm>
          <a:prstGeom prst="rect">
            <a:avLst/>
          </a:prstGeom>
        </p:spPr>
      </p:pic>
    </p:spTree>
    <p:extLst>
      <p:ext uri="{BB962C8B-B14F-4D97-AF65-F5344CB8AC3E}">
        <p14:creationId xmlns:p14="http://schemas.microsoft.com/office/powerpoint/2010/main" val="12342451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E6731-77B9-3F9E-1FA8-05BB9DF31821}"/>
              </a:ext>
            </a:extLst>
          </p:cNvPr>
          <p:cNvSpPr>
            <a:spLocks noGrp="1"/>
          </p:cNvSpPr>
          <p:nvPr>
            <p:ph type="title"/>
          </p:nvPr>
        </p:nvSpPr>
        <p:spPr/>
        <p:txBody>
          <a:bodyPr/>
          <a:lstStyle/>
          <a:p>
            <a:pPr algn="l"/>
            <a:r>
              <a:rPr lang="en-GB" dirty="0">
                <a:solidFill>
                  <a:schemeClr val="accent3">
                    <a:lumMod val="50000"/>
                  </a:schemeClr>
                </a:solidFill>
                <a:latin typeface="Arial" panose="020B0604020202020204" pitchFamily="34" charset="0"/>
                <a:cs typeface="Arial" panose="020B0604020202020204" pitchFamily="34" charset="0"/>
              </a:rPr>
              <a:t>Case Study 1</a:t>
            </a:r>
          </a:p>
        </p:txBody>
      </p:sp>
      <p:sp>
        <p:nvSpPr>
          <p:cNvPr id="3" name="Content Placeholder 2">
            <a:extLst>
              <a:ext uri="{FF2B5EF4-FFF2-40B4-BE49-F238E27FC236}">
                <a16:creationId xmlns:a16="http://schemas.microsoft.com/office/drawing/2014/main" id="{EC8B561B-6489-F9C8-FDFA-55566FE7A2C7}"/>
              </a:ext>
            </a:extLst>
          </p:cNvPr>
          <p:cNvSpPr>
            <a:spLocks noGrp="1"/>
          </p:cNvSpPr>
          <p:nvPr>
            <p:ph idx="1"/>
          </p:nvPr>
        </p:nvSpPr>
        <p:spPr/>
        <p:txBody>
          <a:bodyPr>
            <a:normAutofit/>
          </a:bodyPr>
          <a:lstStyle/>
          <a:p>
            <a:r>
              <a:rPr lang="en-GB" dirty="0">
                <a:solidFill>
                  <a:schemeClr val="accent3">
                    <a:lumMod val="50000"/>
                  </a:schemeClr>
                </a:solidFill>
                <a:latin typeface="Arial" panose="020B0604020202020204" pitchFamily="34" charset="0"/>
                <a:cs typeface="Arial" panose="020B0604020202020204" pitchFamily="34" charset="0"/>
              </a:rPr>
              <a:t>What? Patient has slipped in reception and required hospital admission and operation for broken arm</a:t>
            </a:r>
          </a:p>
          <a:p>
            <a:r>
              <a:rPr lang="en-GB" dirty="0">
                <a:solidFill>
                  <a:schemeClr val="accent3">
                    <a:lumMod val="50000"/>
                  </a:schemeClr>
                </a:solidFill>
                <a:latin typeface="Arial" panose="020B0604020202020204" pitchFamily="34" charset="0"/>
                <a:cs typeface="Arial" panose="020B0604020202020204" pitchFamily="34" charset="0"/>
              </a:rPr>
              <a:t>Where? Optometry practice</a:t>
            </a:r>
          </a:p>
          <a:p>
            <a:r>
              <a:rPr lang="en-GB" dirty="0">
                <a:solidFill>
                  <a:schemeClr val="accent3">
                    <a:lumMod val="50000"/>
                  </a:schemeClr>
                </a:solidFill>
                <a:latin typeface="Arial" panose="020B0604020202020204" pitchFamily="34" charset="0"/>
                <a:cs typeface="Arial" panose="020B0604020202020204" pitchFamily="34" charset="0"/>
              </a:rPr>
              <a:t>Why? Puddle of water in reception</a:t>
            </a:r>
          </a:p>
          <a:p>
            <a:r>
              <a:rPr lang="en-GB" dirty="0">
                <a:solidFill>
                  <a:schemeClr val="accent3">
                    <a:lumMod val="50000"/>
                  </a:schemeClr>
                </a:solidFill>
                <a:latin typeface="Arial" panose="020B0604020202020204" pitchFamily="34" charset="0"/>
                <a:cs typeface="Arial" panose="020B0604020202020204" pitchFamily="34" charset="0"/>
              </a:rPr>
              <a:t>Action? Practice arranged ambulance for patient</a:t>
            </a:r>
          </a:p>
          <a:p>
            <a:r>
              <a:rPr lang="en-GB" dirty="0">
                <a:solidFill>
                  <a:schemeClr val="accent3">
                    <a:lumMod val="50000"/>
                  </a:schemeClr>
                </a:solidFill>
                <a:latin typeface="Arial" panose="020B0604020202020204" pitchFamily="34" charset="0"/>
                <a:cs typeface="Arial" panose="020B0604020202020204" pitchFamily="34" charset="0"/>
              </a:rPr>
              <a:t>Harm? Moderate harm</a:t>
            </a:r>
          </a:p>
        </p:txBody>
      </p:sp>
      <p:pic>
        <p:nvPicPr>
          <p:cNvPr id="4" name="Picture 3">
            <a:extLst>
              <a:ext uri="{FF2B5EF4-FFF2-40B4-BE49-F238E27FC236}">
                <a16:creationId xmlns:a16="http://schemas.microsoft.com/office/drawing/2014/main" id="{763141B8-AC73-8D2B-9813-FE2FB73FEDAE}"/>
              </a:ext>
            </a:extLst>
          </p:cNvPr>
          <p:cNvPicPr>
            <a:picLocks noChangeAspect="1"/>
          </p:cNvPicPr>
          <p:nvPr/>
        </p:nvPicPr>
        <p:blipFill>
          <a:blip r:embed="rId2"/>
          <a:stretch>
            <a:fillRect/>
          </a:stretch>
        </p:blipFill>
        <p:spPr>
          <a:xfrm>
            <a:off x="6570899" y="92076"/>
            <a:ext cx="2475191" cy="1106904"/>
          </a:xfrm>
          <a:prstGeom prst="rect">
            <a:avLst/>
          </a:prstGeom>
        </p:spPr>
      </p:pic>
    </p:spTree>
    <p:extLst>
      <p:ext uri="{BB962C8B-B14F-4D97-AF65-F5344CB8AC3E}">
        <p14:creationId xmlns:p14="http://schemas.microsoft.com/office/powerpoint/2010/main" val="2141641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7B3570-27C6-B7F9-86FA-A630236F9D14}"/>
              </a:ext>
            </a:extLst>
          </p:cNvPr>
          <p:cNvSpPr>
            <a:spLocks noGrp="1"/>
          </p:cNvSpPr>
          <p:nvPr>
            <p:ph type="title"/>
          </p:nvPr>
        </p:nvSpPr>
        <p:spPr/>
        <p:txBody>
          <a:bodyPr/>
          <a:lstStyle/>
          <a:p>
            <a:pPr algn="l"/>
            <a:r>
              <a:rPr lang="en-GB" dirty="0">
                <a:solidFill>
                  <a:schemeClr val="accent3">
                    <a:lumMod val="50000"/>
                  </a:schemeClr>
                </a:solidFill>
                <a:latin typeface="Arial" panose="020B0604020202020204" pitchFamily="34" charset="0"/>
                <a:cs typeface="Arial" panose="020B0604020202020204" pitchFamily="34" charset="0"/>
              </a:rPr>
              <a:t>Case Study 2</a:t>
            </a:r>
          </a:p>
        </p:txBody>
      </p:sp>
      <p:sp>
        <p:nvSpPr>
          <p:cNvPr id="3" name="Content Placeholder 2">
            <a:extLst>
              <a:ext uri="{FF2B5EF4-FFF2-40B4-BE49-F238E27FC236}">
                <a16:creationId xmlns:a16="http://schemas.microsoft.com/office/drawing/2014/main" id="{6D81CB4B-07FB-6092-3B35-27F9FF05FAA6}"/>
              </a:ext>
            </a:extLst>
          </p:cNvPr>
          <p:cNvSpPr>
            <a:spLocks noGrp="1"/>
          </p:cNvSpPr>
          <p:nvPr>
            <p:ph idx="1"/>
          </p:nvPr>
        </p:nvSpPr>
        <p:spPr/>
        <p:txBody>
          <a:bodyPr>
            <a:normAutofit fontScale="92500" lnSpcReduction="20000"/>
          </a:bodyPr>
          <a:lstStyle/>
          <a:p>
            <a:r>
              <a:rPr lang="en-GB" dirty="0">
                <a:solidFill>
                  <a:schemeClr val="accent3">
                    <a:lumMod val="50000"/>
                  </a:schemeClr>
                </a:solidFill>
                <a:latin typeface="Arial" panose="020B0604020202020204" pitchFamily="34" charset="0"/>
                <a:cs typeface="Arial" panose="020B0604020202020204" pitchFamily="34" charset="0"/>
              </a:rPr>
              <a:t>What? Patient attends for sight test. Seen by Ophthalmology for wet AMD injections 6 months ago. Hasn’t been seen since and vision is worse. VA has dropped from 6/12 to 6/60.</a:t>
            </a:r>
          </a:p>
          <a:p>
            <a:r>
              <a:rPr lang="en-GB" dirty="0">
                <a:solidFill>
                  <a:schemeClr val="accent3">
                    <a:lumMod val="50000"/>
                  </a:schemeClr>
                </a:solidFill>
                <a:latin typeface="Arial" panose="020B0604020202020204" pitchFamily="34" charset="0"/>
                <a:cs typeface="Arial" panose="020B0604020202020204" pitchFamily="34" charset="0"/>
              </a:rPr>
              <a:t>Where? Ophthalmology</a:t>
            </a:r>
          </a:p>
          <a:p>
            <a:r>
              <a:rPr lang="en-GB" dirty="0">
                <a:solidFill>
                  <a:schemeClr val="accent3">
                    <a:lumMod val="50000"/>
                  </a:schemeClr>
                </a:solidFill>
                <a:latin typeface="Arial" panose="020B0604020202020204" pitchFamily="34" charset="0"/>
                <a:cs typeface="Arial" panose="020B0604020202020204" pitchFamily="34" charset="0"/>
              </a:rPr>
              <a:t>Why? Patient not received clinic letter?</a:t>
            </a:r>
          </a:p>
          <a:p>
            <a:r>
              <a:rPr lang="en-GB" dirty="0">
                <a:solidFill>
                  <a:schemeClr val="accent3">
                    <a:lumMod val="50000"/>
                  </a:schemeClr>
                </a:solidFill>
                <a:latin typeface="Arial" panose="020B0604020202020204" pitchFamily="34" charset="0"/>
                <a:cs typeface="Arial" panose="020B0604020202020204" pitchFamily="34" charset="0"/>
              </a:rPr>
              <a:t>Action? Optometry practice contacts Ophthalmology and arranges appointment</a:t>
            </a:r>
          </a:p>
          <a:p>
            <a:r>
              <a:rPr lang="en-GB" dirty="0">
                <a:solidFill>
                  <a:schemeClr val="accent3">
                    <a:lumMod val="50000"/>
                  </a:schemeClr>
                </a:solidFill>
                <a:latin typeface="Arial" panose="020B0604020202020204" pitchFamily="34" charset="0"/>
                <a:cs typeface="Arial" panose="020B0604020202020204" pitchFamily="34" charset="0"/>
              </a:rPr>
              <a:t>Harm? Severe harm</a:t>
            </a:r>
          </a:p>
        </p:txBody>
      </p:sp>
      <p:pic>
        <p:nvPicPr>
          <p:cNvPr id="4" name="Picture 3">
            <a:extLst>
              <a:ext uri="{FF2B5EF4-FFF2-40B4-BE49-F238E27FC236}">
                <a16:creationId xmlns:a16="http://schemas.microsoft.com/office/drawing/2014/main" id="{7004265E-86F9-ECD7-0B4D-F010F6D14CD0}"/>
              </a:ext>
            </a:extLst>
          </p:cNvPr>
          <p:cNvPicPr>
            <a:picLocks noChangeAspect="1"/>
          </p:cNvPicPr>
          <p:nvPr/>
        </p:nvPicPr>
        <p:blipFill>
          <a:blip r:embed="rId2"/>
          <a:stretch>
            <a:fillRect/>
          </a:stretch>
        </p:blipFill>
        <p:spPr>
          <a:xfrm>
            <a:off x="6570899" y="178385"/>
            <a:ext cx="2475191" cy="1106904"/>
          </a:xfrm>
          <a:prstGeom prst="rect">
            <a:avLst/>
          </a:prstGeom>
        </p:spPr>
      </p:pic>
    </p:spTree>
    <p:extLst>
      <p:ext uri="{BB962C8B-B14F-4D97-AF65-F5344CB8AC3E}">
        <p14:creationId xmlns:p14="http://schemas.microsoft.com/office/powerpoint/2010/main" val="33295401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B36C2-FD04-0A56-295A-DC66B9A24226}"/>
              </a:ext>
            </a:extLst>
          </p:cNvPr>
          <p:cNvSpPr>
            <a:spLocks noGrp="1"/>
          </p:cNvSpPr>
          <p:nvPr>
            <p:ph type="title"/>
          </p:nvPr>
        </p:nvSpPr>
        <p:spPr/>
        <p:txBody>
          <a:bodyPr/>
          <a:lstStyle/>
          <a:p>
            <a:pPr algn="l"/>
            <a:r>
              <a:rPr lang="en-GB" dirty="0">
                <a:solidFill>
                  <a:schemeClr val="accent3">
                    <a:lumMod val="50000"/>
                  </a:schemeClr>
                </a:solidFill>
              </a:rPr>
              <a:t>Case study 3</a:t>
            </a:r>
          </a:p>
        </p:txBody>
      </p:sp>
      <p:sp>
        <p:nvSpPr>
          <p:cNvPr id="3" name="Content Placeholder 2">
            <a:extLst>
              <a:ext uri="{FF2B5EF4-FFF2-40B4-BE49-F238E27FC236}">
                <a16:creationId xmlns:a16="http://schemas.microsoft.com/office/drawing/2014/main" id="{240C41A0-194A-EDBC-3600-B3E98C37157B}"/>
              </a:ext>
            </a:extLst>
          </p:cNvPr>
          <p:cNvSpPr>
            <a:spLocks noGrp="1"/>
          </p:cNvSpPr>
          <p:nvPr>
            <p:ph idx="1"/>
          </p:nvPr>
        </p:nvSpPr>
        <p:spPr/>
        <p:txBody>
          <a:bodyPr>
            <a:normAutofit lnSpcReduction="10000"/>
          </a:bodyPr>
          <a:lstStyle/>
          <a:p>
            <a:r>
              <a:rPr lang="en-GB" dirty="0">
                <a:solidFill>
                  <a:schemeClr val="accent3">
                    <a:lumMod val="50000"/>
                  </a:schemeClr>
                </a:solidFill>
                <a:latin typeface="Arial" panose="020B0604020202020204" pitchFamily="34" charset="0"/>
                <a:cs typeface="Arial" panose="020B0604020202020204" pitchFamily="34" charset="0"/>
              </a:rPr>
              <a:t>What? Patient diagnosed with retinal tear at Optometry practice. Referral not arranged. Patient presents again 2 weeks later with macula off retinal detachment</a:t>
            </a:r>
          </a:p>
          <a:p>
            <a:r>
              <a:rPr lang="en-GB" dirty="0">
                <a:solidFill>
                  <a:schemeClr val="accent3">
                    <a:lumMod val="50000"/>
                  </a:schemeClr>
                </a:solidFill>
                <a:latin typeface="Arial" panose="020B0604020202020204" pitchFamily="34" charset="0"/>
                <a:cs typeface="Arial" panose="020B0604020202020204" pitchFamily="34" charset="0"/>
              </a:rPr>
              <a:t>Where? Optometry practice</a:t>
            </a:r>
          </a:p>
          <a:p>
            <a:r>
              <a:rPr lang="en-GB" dirty="0">
                <a:solidFill>
                  <a:schemeClr val="accent3">
                    <a:lumMod val="50000"/>
                  </a:schemeClr>
                </a:solidFill>
                <a:latin typeface="Arial" panose="020B0604020202020204" pitchFamily="34" charset="0"/>
                <a:cs typeface="Arial" panose="020B0604020202020204" pitchFamily="34" charset="0"/>
              </a:rPr>
              <a:t>Why? Miscommunication between practitioner and reception staff?</a:t>
            </a:r>
          </a:p>
          <a:p>
            <a:r>
              <a:rPr lang="en-GB" dirty="0">
                <a:solidFill>
                  <a:schemeClr val="accent3">
                    <a:lumMod val="50000"/>
                  </a:schemeClr>
                </a:solidFill>
                <a:latin typeface="Arial" panose="020B0604020202020204" pitchFamily="34" charset="0"/>
                <a:cs typeface="Arial" panose="020B0604020202020204" pitchFamily="34" charset="0"/>
              </a:rPr>
              <a:t>Action? Patient referred to Eye Casualty</a:t>
            </a:r>
          </a:p>
          <a:p>
            <a:r>
              <a:rPr lang="en-GB" dirty="0">
                <a:solidFill>
                  <a:schemeClr val="accent3">
                    <a:lumMod val="50000"/>
                  </a:schemeClr>
                </a:solidFill>
                <a:latin typeface="Arial" panose="020B0604020202020204" pitchFamily="34" charset="0"/>
                <a:cs typeface="Arial" panose="020B0604020202020204" pitchFamily="34" charset="0"/>
              </a:rPr>
              <a:t>Harm? Moderate/Severe harm</a:t>
            </a:r>
          </a:p>
          <a:p>
            <a:endParaRPr lang="en-GB" dirty="0"/>
          </a:p>
        </p:txBody>
      </p:sp>
      <p:pic>
        <p:nvPicPr>
          <p:cNvPr id="4" name="Picture 3">
            <a:extLst>
              <a:ext uri="{FF2B5EF4-FFF2-40B4-BE49-F238E27FC236}">
                <a16:creationId xmlns:a16="http://schemas.microsoft.com/office/drawing/2014/main" id="{A481A5E3-D15D-673C-65B8-6E67E8A1B34F}"/>
              </a:ext>
            </a:extLst>
          </p:cNvPr>
          <p:cNvPicPr>
            <a:picLocks noChangeAspect="1"/>
          </p:cNvPicPr>
          <p:nvPr/>
        </p:nvPicPr>
        <p:blipFill>
          <a:blip r:embed="rId2"/>
          <a:stretch>
            <a:fillRect/>
          </a:stretch>
        </p:blipFill>
        <p:spPr>
          <a:xfrm>
            <a:off x="6570899" y="49213"/>
            <a:ext cx="2475191" cy="1106904"/>
          </a:xfrm>
          <a:prstGeom prst="rect">
            <a:avLst/>
          </a:prstGeom>
        </p:spPr>
      </p:pic>
    </p:spTree>
    <p:extLst>
      <p:ext uri="{BB962C8B-B14F-4D97-AF65-F5344CB8AC3E}">
        <p14:creationId xmlns:p14="http://schemas.microsoft.com/office/powerpoint/2010/main" val="547614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86073" cy="1417638"/>
          </a:xfrm>
        </p:spPr>
        <p:txBody>
          <a:bodyPr>
            <a:noAutofit/>
          </a:bodyPr>
          <a:lstStyle/>
          <a:p>
            <a:pPr algn="ctr"/>
            <a:br>
              <a:rPr lang="en-GB" sz="3200" b="1" dirty="0">
                <a:solidFill>
                  <a:schemeClr val="accent3">
                    <a:lumMod val="50000"/>
                  </a:schemeClr>
                </a:solidFill>
                <a:latin typeface="Trebuchet MS" panose="020B0603020202020204" pitchFamily="34" charset="0"/>
              </a:rPr>
            </a:br>
            <a:br>
              <a:rPr lang="en-GB" sz="3200" b="1" dirty="0">
                <a:solidFill>
                  <a:schemeClr val="accent3">
                    <a:lumMod val="50000"/>
                  </a:schemeClr>
                </a:solidFill>
                <a:latin typeface="Trebuchet MS" panose="020B0603020202020204" pitchFamily="34" charset="0"/>
              </a:rPr>
            </a:br>
            <a:endParaRPr lang="en-GB" sz="3200" b="1" dirty="0">
              <a:solidFill>
                <a:schemeClr val="accent3">
                  <a:lumMod val="50000"/>
                </a:schemeClr>
              </a:solidFill>
              <a:latin typeface="Trebuchet MS" panose="020B0603020202020204" pitchFamily="34" charset="0"/>
            </a:endParaRPr>
          </a:p>
        </p:txBody>
      </p:sp>
      <p:sp>
        <p:nvSpPr>
          <p:cNvPr id="3" name="Content Placeholder 2"/>
          <p:cNvSpPr>
            <a:spLocks noGrp="1"/>
          </p:cNvSpPr>
          <p:nvPr>
            <p:ph idx="1"/>
          </p:nvPr>
        </p:nvSpPr>
        <p:spPr>
          <a:xfrm>
            <a:off x="457200" y="2585572"/>
            <a:ext cx="8229600" cy="4084858"/>
          </a:xfrm>
        </p:spPr>
        <p:txBody>
          <a:bodyPr>
            <a:norm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200"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0" indent="0">
              <a:buNone/>
            </a:pPr>
            <a:endParaRPr lang="en-GB" dirty="0"/>
          </a:p>
        </p:txBody>
      </p:sp>
      <p:pic>
        <p:nvPicPr>
          <p:cNvPr id="5" name="Picture 4">
            <a:extLst>
              <a:ext uri="{FF2B5EF4-FFF2-40B4-BE49-F238E27FC236}">
                <a16:creationId xmlns:a16="http://schemas.microsoft.com/office/drawing/2014/main" id="{E96DB362-7FCB-84A8-9874-EA18031244D2}"/>
              </a:ext>
            </a:extLst>
          </p:cNvPr>
          <p:cNvPicPr>
            <a:picLocks noChangeAspect="1"/>
          </p:cNvPicPr>
          <p:nvPr/>
        </p:nvPicPr>
        <p:blipFill>
          <a:blip r:embed="rId3"/>
          <a:stretch>
            <a:fillRect/>
          </a:stretch>
        </p:blipFill>
        <p:spPr>
          <a:xfrm>
            <a:off x="6570899" y="1"/>
            <a:ext cx="2475191" cy="1106904"/>
          </a:xfrm>
          <a:prstGeom prst="rect">
            <a:avLst/>
          </a:prstGeom>
        </p:spPr>
      </p:pic>
      <p:sp>
        <p:nvSpPr>
          <p:cNvPr id="8" name="TextBox 7">
            <a:extLst>
              <a:ext uri="{FF2B5EF4-FFF2-40B4-BE49-F238E27FC236}">
                <a16:creationId xmlns:a16="http://schemas.microsoft.com/office/drawing/2014/main" id="{49FC8163-C58A-29B8-4A8E-FC4A8BCAD71E}"/>
              </a:ext>
            </a:extLst>
          </p:cNvPr>
          <p:cNvSpPr txBox="1"/>
          <p:nvPr/>
        </p:nvSpPr>
        <p:spPr>
          <a:xfrm>
            <a:off x="1900989" y="1901861"/>
            <a:ext cx="5678906" cy="2554545"/>
          </a:xfrm>
          <a:prstGeom prst="rect">
            <a:avLst/>
          </a:prstGeom>
          <a:noFill/>
        </p:spPr>
        <p:txBody>
          <a:bodyPr wrap="square">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9BBB59">
                    <a:lumMod val="50000"/>
                  </a:srgbClr>
                </a:solidFill>
                <a:effectLst/>
                <a:uLnTx/>
                <a:uFillTx/>
                <a:latin typeface="Arial" panose="020B0604020202020204" pitchFamily="34" charset="0"/>
                <a:cs typeface="Arial" panose="020B0604020202020204" pitchFamily="34" charset="0"/>
              </a:rPr>
              <a:t>The Health and Social Care        (Quality and Engagement)</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9BBB59">
                    <a:lumMod val="50000"/>
                  </a:srgbClr>
                </a:solidFill>
                <a:effectLst/>
                <a:uLnTx/>
                <a:uFillTx/>
                <a:latin typeface="Arial" panose="020B0604020202020204" pitchFamily="34" charset="0"/>
                <a:cs typeface="Arial" panose="020B0604020202020204" pitchFamily="34" charset="0"/>
              </a:rPr>
              <a:t>(Wales) Act 2020</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3200" b="1" i="0" u="none" strike="noStrike" kern="1200" cap="none" spc="0" normalizeH="0" baseline="0" noProof="0" dirty="0">
              <a:ln>
                <a:noFill/>
              </a:ln>
              <a:solidFill>
                <a:srgbClr val="9BBB59">
                  <a:lumMod val="50000"/>
                </a:srgbClr>
              </a:solidFill>
              <a:effectLst/>
              <a:uLnTx/>
              <a:uFillTx/>
              <a:latin typeface="Arial" panose="020B0604020202020204" pitchFamily="34" charset="0"/>
              <a:cs typeface="Arial" panose="020B0604020202020204" pitchFamily="34" charset="0"/>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3200" b="1" i="0" u="none" strike="noStrike" kern="1200" cap="none" spc="0" normalizeH="0" baseline="0" noProof="0" dirty="0">
                <a:ln>
                  <a:noFill/>
                </a:ln>
                <a:solidFill>
                  <a:srgbClr val="9BBB59">
                    <a:lumMod val="50000"/>
                  </a:srgbClr>
                </a:solidFill>
                <a:effectLst/>
                <a:uLnTx/>
                <a:uFillTx/>
                <a:latin typeface="Arial" panose="020B0604020202020204" pitchFamily="34" charset="0"/>
                <a:cs typeface="Arial" panose="020B0604020202020204" pitchFamily="34" charset="0"/>
              </a:rPr>
              <a:t>Duty of Candour</a:t>
            </a:r>
          </a:p>
        </p:txBody>
      </p:sp>
    </p:spTree>
    <p:extLst>
      <p:ext uri="{BB962C8B-B14F-4D97-AF65-F5344CB8AC3E}">
        <p14:creationId xmlns:p14="http://schemas.microsoft.com/office/powerpoint/2010/main" val="13509586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B36C2-FD04-0A56-295A-DC66B9A24226}"/>
              </a:ext>
            </a:extLst>
          </p:cNvPr>
          <p:cNvSpPr>
            <a:spLocks noGrp="1"/>
          </p:cNvSpPr>
          <p:nvPr>
            <p:ph type="title"/>
          </p:nvPr>
        </p:nvSpPr>
        <p:spPr/>
        <p:txBody>
          <a:bodyPr/>
          <a:lstStyle/>
          <a:p>
            <a:pPr algn="l"/>
            <a:r>
              <a:rPr lang="en-GB" dirty="0">
                <a:solidFill>
                  <a:schemeClr val="accent3">
                    <a:lumMod val="50000"/>
                  </a:schemeClr>
                </a:solidFill>
              </a:rPr>
              <a:t>Case study 4</a:t>
            </a:r>
          </a:p>
        </p:txBody>
      </p:sp>
      <p:sp>
        <p:nvSpPr>
          <p:cNvPr id="3" name="Content Placeholder 2">
            <a:extLst>
              <a:ext uri="{FF2B5EF4-FFF2-40B4-BE49-F238E27FC236}">
                <a16:creationId xmlns:a16="http://schemas.microsoft.com/office/drawing/2014/main" id="{240C41A0-194A-EDBC-3600-B3E98C37157B}"/>
              </a:ext>
            </a:extLst>
          </p:cNvPr>
          <p:cNvSpPr>
            <a:spLocks noGrp="1"/>
          </p:cNvSpPr>
          <p:nvPr>
            <p:ph idx="1"/>
          </p:nvPr>
        </p:nvSpPr>
        <p:spPr/>
        <p:txBody>
          <a:bodyPr>
            <a:normAutofit/>
          </a:bodyPr>
          <a:lstStyle/>
          <a:p>
            <a:r>
              <a:rPr lang="en-GB" sz="3200" dirty="0">
                <a:solidFill>
                  <a:schemeClr val="accent3">
                    <a:lumMod val="50000"/>
                  </a:schemeClr>
                </a:solidFill>
                <a:latin typeface="Arial" panose="020B0604020202020204" pitchFamily="34" charset="0"/>
                <a:cs typeface="Arial" panose="020B0604020202020204" pitchFamily="34" charset="0"/>
              </a:rPr>
              <a:t>What? Pre-registration </a:t>
            </a:r>
            <a:r>
              <a:rPr lang="en-GB" dirty="0">
                <a:solidFill>
                  <a:schemeClr val="accent3">
                    <a:lumMod val="50000"/>
                  </a:schemeClr>
                </a:solidFill>
                <a:latin typeface="Arial" panose="020B0604020202020204" pitchFamily="34" charset="0"/>
                <a:cs typeface="Arial" panose="020B0604020202020204" pitchFamily="34" charset="0"/>
              </a:rPr>
              <a:t>Optometrist performs contact tonometry and abrades cornea </a:t>
            </a:r>
            <a:endParaRPr lang="en-GB" sz="3200" dirty="0">
              <a:solidFill>
                <a:schemeClr val="accent3">
                  <a:lumMod val="50000"/>
                </a:schemeClr>
              </a:solidFill>
              <a:latin typeface="Arial" panose="020B0604020202020204" pitchFamily="34" charset="0"/>
              <a:cs typeface="Arial" panose="020B0604020202020204" pitchFamily="34" charset="0"/>
            </a:endParaRPr>
          </a:p>
          <a:p>
            <a:r>
              <a:rPr lang="en-GB" sz="3200" dirty="0">
                <a:solidFill>
                  <a:schemeClr val="accent3">
                    <a:lumMod val="50000"/>
                  </a:schemeClr>
                </a:solidFill>
                <a:latin typeface="Arial" panose="020B0604020202020204" pitchFamily="34" charset="0"/>
                <a:cs typeface="Arial" panose="020B0604020202020204" pitchFamily="34" charset="0"/>
              </a:rPr>
              <a:t>Where? Optometry practice</a:t>
            </a:r>
          </a:p>
          <a:p>
            <a:r>
              <a:rPr lang="en-GB" sz="3200" dirty="0">
                <a:solidFill>
                  <a:schemeClr val="accent3">
                    <a:lumMod val="50000"/>
                  </a:schemeClr>
                </a:solidFill>
                <a:latin typeface="Arial" panose="020B0604020202020204" pitchFamily="34" charset="0"/>
                <a:cs typeface="Arial" panose="020B0604020202020204" pitchFamily="34" charset="0"/>
              </a:rPr>
              <a:t>Why? Inexperienced in technique?</a:t>
            </a:r>
          </a:p>
          <a:p>
            <a:r>
              <a:rPr lang="en-GB" sz="3200" dirty="0">
                <a:solidFill>
                  <a:schemeClr val="accent3">
                    <a:lumMod val="50000"/>
                  </a:schemeClr>
                </a:solidFill>
                <a:latin typeface="Arial" panose="020B0604020202020204" pitchFamily="34" charset="0"/>
                <a:cs typeface="Arial" panose="020B0604020202020204" pitchFamily="34" charset="0"/>
              </a:rPr>
              <a:t>Action? </a:t>
            </a:r>
            <a:r>
              <a:rPr lang="en-GB" dirty="0">
                <a:solidFill>
                  <a:schemeClr val="accent3">
                    <a:lumMod val="50000"/>
                  </a:schemeClr>
                </a:solidFill>
                <a:latin typeface="Arial" panose="020B0604020202020204" pitchFamily="34" charset="0"/>
                <a:cs typeface="Arial" panose="020B0604020202020204" pitchFamily="34" charset="0"/>
              </a:rPr>
              <a:t>Requires artificial tears and follow up visit</a:t>
            </a:r>
            <a:endParaRPr lang="en-GB" sz="3200" dirty="0">
              <a:solidFill>
                <a:schemeClr val="accent3">
                  <a:lumMod val="50000"/>
                </a:schemeClr>
              </a:solidFill>
              <a:latin typeface="Arial" panose="020B0604020202020204" pitchFamily="34" charset="0"/>
              <a:cs typeface="Arial" panose="020B0604020202020204" pitchFamily="34" charset="0"/>
            </a:endParaRPr>
          </a:p>
          <a:p>
            <a:r>
              <a:rPr lang="en-GB" sz="3200" dirty="0">
                <a:solidFill>
                  <a:schemeClr val="accent3">
                    <a:lumMod val="50000"/>
                  </a:schemeClr>
                </a:solidFill>
                <a:latin typeface="Arial" panose="020B0604020202020204" pitchFamily="34" charset="0"/>
                <a:cs typeface="Arial" panose="020B0604020202020204" pitchFamily="34" charset="0"/>
              </a:rPr>
              <a:t>Harm? </a:t>
            </a:r>
            <a:r>
              <a:rPr lang="en-GB" dirty="0">
                <a:solidFill>
                  <a:schemeClr val="accent3">
                    <a:lumMod val="50000"/>
                  </a:schemeClr>
                </a:solidFill>
                <a:latin typeface="Arial" panose="020B0604020202020204" pitchFamily="34" charset="0"/>
                <a:cs typeface="Arial" panose="020B0604020202020204" pitchFamily="34" charset="0"/>
              </a:rPr>
              <a:t>Low harm</a:t>
            </a:r>
            <a:endParaRPr lang="en-GB" sz="3200" dirty="0">
              <a:solidFill>
                <a:schemeClr val="accent3">
                  <a:lumMod val="50000"/>
                </a:schemeClr>
              </a:solidFill>
              <a:latin typeface="Arial" panose="020B0604020202020204" pitchFamily="34" charset="0"/>
              <a:cs typeface="Arial" panose="020B0604020202020204" pitchFamily="34" charset="0"/>
            </a:endParaRPr>
          </a:p>
          <a:p>
            <a:endParaRPr lang="en-GB" dirty="0"/>
          </a:p>
        </p:txBody>
      </p:sp>
      <p:pic>
        <p:nvPicPr>
          <p:cNvPr id="4" name="Picture 3">
            <a:extLst>
              <a:ext uri="{FF2B5EF4-FFF2-40B4-BE49-F238E27FC236}">
                <a16:creationId xmlns:a16="http://schemas.microsoft.com/office/drawing/2014/main" id="{A481A5E3-D15D-673C-65B8-6E67E8A1B34F}"/>
              </a:ext>
            </a:extLst>
          </p:cNvPr>
          <p:cNvPicPr>
            <a:picLocks noChangeAspect="1"/>
          </p:cNvPicPr>
          <p:nvPr/>
        </p:nvPicPr>
        <p:blipFill>
          <a:blip r:embed="rId2"/>
          <a:stretch>
            <a:fillRect/>
          </a:stretch>
        </p:blipFill>
        <p:spPr>
          <a:xfrm>
            <a:off x="6570899" y="49213"/>
            <a:ext cx="2475191" cy="1106904"/>
          </a:xfrm>
          <a:prstGeom prst="rect">
            <a:avLst/>
          </a:prstGeom>
        </p:spPr>
      </p:pic>
    </p:spTree>
    <p:extLst>
      <p:ext uri="{BB962C8B-B14F-4D97-AF65-F5344CB8AC3E}">
        <p14:creationId xmlns:p14="http://schemas.microsoft.com/office/powerpoint/2010/main" val="5582339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B36C2-FD04-0A56-295A-DC66B9A24226}"/>
              </a:ext>
            </a:extLst>
          </p:cNvPr>
          <p:cNvSpPr>
            <a:spLocks noGrp="1"/>
          </p:cNvSpPr>
          <p:nvPr>
            <p:ph type="title"/>
          </p:nvPr>
        </p:nvSpPr>
        <p:spPr/>
        <p:txBody>
          <a:bodyPr/>
          <a:lstStyle/>
          <a:p>
            <a:pPr algn="l"/>
            <a:r>
              <a:rPr lang="en-GB" dirty="0">
                <a:solidFill>
                  <a:schemeClr val="accent3">
                    <a:lumMod val="50000"/>
                  </a:schemeClr>
                </a:solidFill>
              </a:rPr>
              <a:t>Case study 5</a:t>
            </a:r>
          </a:p>
        </p:txBody>
      </p:sp>
      <p:sp>
        <p:nvSpPr>
          <p:cNvPr id="3" name="Content Placeholder 2">
            <a:extLst>
              <a:ext uri="{FF2B5EF4-FFF2-40B4-BE49-F238E27FC236}">
                <a16:creationId xmlns:a16="http://schemas.microsoft.com/office/drawing/2014/main" id="{240C41A0-194A-EDBC-3600-B3E98C37157B}"/>
              </a:ext>
            </a:extLst>
          </p:cNvPr>
          <p:cNvSpPr>
            <a:spLocks noGrp="1"/>
          </p:cNvSpPr>
          <p:nvPr>
            <p:ph idx="1"/>
          </p:nvPr>
        </p:nvSpPr>
        <p:spPr/>
        <p:txBody>
          <a:bodyPr>
            <a:normAutofit fontScale="85000" lnSpcReduction="20000"/>
          </a:bodyPr>
          <a:lstStyle/>
          <a:p>
            <a:r>
              <a:rPr lang="en-GB" sz="3500" dirty="0">
                <a:solidFill>
                  <a:schemeClr val="accent3">
                    <a:lumMod val="50000"/>
                  </a:schemeClr>
                </a:solidFill>
                <a:latin typeface="Arial" panose="020B0604020202020204" pitchFamily="34" charset="0"/>
                <a:cs typeface="Arial" panose="020B0604020202020204" pitchFamily="34" charset="0"/>
              </a:rPr>
              <a:t>What? Patient asked to return for repeat visual fields by Optometrist. Test repeated but not shared with Optometrist and referral not made. Patient presents 1 year later for sight test with advanced field loss</a:t>
            </a:r>
          </a:p>
          <a:p>
            <a:r>
              <a:rPr lang="en-GB" sz="3500" dirty="0">
                <a:solidFill>
                  <a:schemeClr val="accent3">
                    <a:lumMod val="50000"/>
                  </a:schemeClr>
                </a:solidFill>
                <a:latin typeface="Arial" panose="020B0604020202020204" pitchFamily="34" charset="0"/>
                <a:cs typeface="Arial" panose="020B0604020202020204" pitchFamily="34" charset="0"/>
              </a:rPr>
              <a:t>Where? Optometry practice</a:t>
            </a:r>
          </a:p>
          <a:p>
            <a:r>
              <a:rPr lang="en-GB" sz="3500" dirty="0">
                <a:solidFill>
                  <a:schemeClr val="accent3">
                    <a:lumMod val="50000"/>
                  </a:schemeClr>
                </a:solidFill>
                <a:latin typeface="Arial" panose="020B0604020202020204" pitchFamily="34" charset="0"/>
                <a:cs typeface="Arial" panose="020B0604020202020204" pitchFamily="34" charset="0"/>
              </a:rPr>
              <a:t>Why? Miscommunication between practitioner and reception staff/lack of follow up process?</a:t>
            </a:r>
          </a:p>
          <a:p>
            <a:r>
              <a:rPr lang="en-GB" sz="3500" dirty="0">
                <a:solidFill>
                  <a:schemeClr val="accent3">
                    <a:lumMod val="50000"/>
                  </a:schemeClr>
                </a:solidFill>
                <a:latin typeface="Arial" panose="020B0604020202020204" pitchFamily="34" charset="0"/>
                <a:cs typeface="Arial" panose="020B0604020202020204" pitchFamily="34" charset="0"/>
              </a:rPr>
              <a:t>Action? Patient referred to HES</a:t>
            </a:r>
          </a:p>
          <a:p>
            <a:r>
              <a:rPr lang="en-GB" sz="3500" dirty="0">
                <a:solidFill>
                  <a:schemeClr val="accent3">
                    <a:lumMod val="50000"/>
                  </a:schemeClr>
                </a:solidFill>
                <a:latin typeface="Arial" panose="020B0604020202020204" pitchFamily="34" charset="0"/>
                <a:cs typeface="Arial" panose="020B0604020202020204" pitchFamily="34" charset="0"/>
              </a:rPr>
              <a:t>Harm? Severe harm</a:t>
            </a:r>
          </a:p>
          <a:p>
            <a:endParaRPr lang="en-GB" dirty="0"/>
          </a:p>
        </p:txBody>
      </p:sp>
      <p:pic>
        <p:nvPicPr>
          <p:cNvPr id="4" name="Picture 3">
            <a:extLst>
              <a:ext uri="{FF2B5EF4-FFF2-40B4-BE49-F238E27FC236}">
                <a16:creationId xmlns:a16="http://schemas.microsoft.com/office/drawing/2014/main" id="{A481A5E3-D15D-673C-65B8-6E67E8A1B34F}"/>
              </a:ext>
            </a:extLst>
          </p:cNvPr>
          <p:cNvPicPr>
            <a:picLocks noChangeAspect="1"/>
          </p:cNvPicPr>
          <p:nvPr/>
        </p:nvPicPr>
        <p:blipFill>
          <a:blip r:embed="rId2"/>
          <a:stretch>
            <a:fillRect/>
          </a:stretch>
        </p:blipFill>
        <p:spPr>
          <a:xfrm>
            <a:off x="6570899" y="49213"/>
            <a:ext cx="2475191" cy="1106904"/>
          </a:xfrm>
          <a:prstGeom prst="rect">
            <a:avLst/>
          </a:prstGeom>
        </p:spPr>
      </p:pic>
    </p:spTree>
    <p:extLst>
      <p:ext uri="{BB962C8B-B14F-4D97-AF65-F5344CB8AC3E}">
        <p14:creationId xmlns:p14="http://schemas.microsoft.com/office/powerpoint/2010/main" val="185056173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B36C2-FD04-0A56-295A-DC66B9A24226}"/>
              </a:ext>
            </a:extLst>
          </p:cNvPr>
          <p:cNvSpPr>
            <a:spLocks noGrp="1"/>
          </p:cNvSpPr>
          <p:nvPr>
            <p:ph type="title"/>
          </p:nvPr>
        </p:nvSpPr>
        <p:spPr>
          <a:xfrm>
            <a:off x="241300" y="22226"/>
            <a:ext cx="8445500" cy="1143000"/>
          </a:xfrm>
        </p:spPr>
        <p:txBody>
          <a:bodyPr>
            <a:normAutofit fontScale="90000"/>
          </a:bodyPr>
          <a:lstStyle/>
          <a:p>
            <a:pPr algn="l"/>
            <a:r>
              <a:rPr lang="en-GB" dirty="0">
                <a:solidFill>
                  <a:schemeClr val="accent3">
                    <a:lumMod val="50000"/>
                  </a:schemeClr>
                </a:solidFill>
                <a:latin typeface="Arial" panose="020B0604020202020204" pitchFamily="34" charset="0"/>
                <a:cs typeface="Arial" panose="020B0604020202020204" pitchFamily="34" charset="0"/>
              </a:rPr>
              <a:t>GOC Standards of Practice</a:t>
            </a:r>
            <a:br>
              <a:rPr lang="en-GB" dirty="0">
                <a:solidFill>
                  <a:schemeClr val="accent3">
                    <a:lumMod val="50000"/>
                  </a:schemeClr>
                </a:solidFill>
                <a:latin typeface="Arial" panose="020B0604020202020204" pitchFamily="34" charset="0"/>
                <a:cs typeface="Arial" panose="020B0604020202020204" pitchFamily="34" charset="0"/>
              </a:rPr>
            </a:br>
            <a:r>
              <a:rPr lang="en-GB" sz="3100" dirty="0">
                <a:solidFill>
                  <a:schemeClr val="accent3">
                    <a:lumMod val="50000"/>
                  </a:schemeClr>
                </a:solidFill>
                <a:latin typeface="Arial" panose="020B0604020202020204" pitchFamily="34" charset="0"/>
                <a:cs typeface="Arial" panose="020B0604020202020204" pitchFamily="34" charset="0"/>
              </a:rPr>
              <a:t>Be candid when things have gone wrong</a:t>
            </a:r>
          </a:p>
        </p:txBody>
      </p:sp>
      <p:sp>
        <p:nvSpPr>
          <p:cNvPr id="3" name="Content Placeholder 2">
            <a:extLst>
              <a:ext uri="{FF2B5EF4-FFF2-40B4-BE49-F238E27FC236}">
                <a16:creationId xmlns:a16="http://schemas.microsoft.com/office/drawing/2014/main" id="{240C41A0-194A-EDBC-3600-B3E98C37157B}"/>
              </a:ext>
            </a:extLst>
          </p:cNvPr>
          <p:cNvSpPr>
            <a:spLocks noGrp="1"/>
          </p:cNvSpPr>
          <p:nvPr>
            <p:ph idx="1"/>
          </p:nvPr>
        </p:nvSpPr>
        <p:spPr>
          <a:xfrm>
            <a:off x="457200" y="1156117"/>
            <a:ext cx="8229600" cy="4983162"/>
          </a:xfrm>
        </p:spPr>
        <p:txBody>
          <a:bodyPr>
            <a:noAutofit/>
          </a:bodyPr>
          <a:lstStyle/>
          <a:p>
            <a:r>
              <a:rPr lang="en-GB" sz="2400" dirty="0">
                <a:solidFill>
                  <a:schemeClr val="accent3">
                    <a:lumMod val="50000"/>
                  </a:schemeClr>
                </a:solidFill>
                <a:latin typeface="Arial" panose="020B0604020202020204" pitchFamily="34" charset="0"/>
                <a:cs typeface="Arial" panose="020B0604020202020204" pitchFamily="34" charset="0"/>
              </a:rPr>
              <a:t>19.1 Be open and honest with your patients when you have identified that things have gone wrong with their treatment or care which has resulted in them suffering harm or distress or where there may be implications for future patient care. </a:t>
            </a:r>
          </a:p>
          <a:p>
            <a:pPr marL="0" indent="0">
              <a:buNone/>
            </a:pPr>
            <a:r>
              <a:rPr lang="en-GB" sz="2400" dirty="0">
                <a:solidFill>
                  <a:schemeClr val="accent3">
                    <a:lumMod val="50000"/>
                  </a:schemeClr>
                </a:solidFill>
                <a:latin typeface="Arial" panose="020B0604020202020204" pitchFamily="34" charset="0"/>
                <a:cs typeface="Arial" panose="020B0604020202020204" pitchFamily="34" charset="0"/>
              </a:rPr>
              <a:t>You must: </a:t>
            </a:r>
          </a:p>
          <a:p>
            <a:r>
              <a:rPr lang="en-GB" sz="2400" dirty="0">
                <a:solidFill>
                  <a:schemeClr val="accent3">
                    <a:lumMod val="50000"/>
                  </a:schemeClr>
                </a:solidFill>
                <a:latin typeface="Arial" panose="020B0604020202020204" pitchFamily="34" charset="0"/>
                <a:cs typeface="Arial" panose="020B0604020202020204" pitchFamily="34" charset="0"/>
              </a:rPr>
              <a:t>19.1.1 Tell the patient or, where appropriate, the patient’s advocate, carer or family that something has gone wrong. </a:t>
            </a:r>
          </a:p>
          <a:p>
            <a:r>
              <a:rPr lang="en-GB" sz="2400" dirty="0">
                <a:solidFill>
                  <a:schemeClr val="accent3">
                    <a:lumMod val="50000"/>
                  </a:schemeClr>
                </a:solidFill>
                <a:latin typeface="Arial" panose="020B0604020202020204" pitchFamily="34" charset="0"/>
                <a:cs typeface="Arial" panose="020B0604020202020204" pitchFamily="34" charset="0"/>
              </a:rPr>
              <a:t>19.1.2 Offer an apology. </a:t>
            </a:r>
          </a:p>
          <a:p>
            <a:r>
              <a:rPr lang="en-GB" sz="2400" dirty="0">
                <a:solidFill>
                  <a:schemeClr val="accent3">
                    <a:lumMod val="50000"/>
                  </a:schemeClr>
                </a:solidFill>
                <a:latin typeface="Arial" panose="020B0604020202020204" pitchFamily="34" charset="0"/>
                <a:cs typeface="Arial" panose="020B0604020202020204" pitchFamily="34" charset="0"/>
              </a:rPr>
              <a:t>19.1.3 Offer appropriate remedy or support to put matters right (if possible). </a:t>
            </a:r>
          </a:p>
          <a:p>
            <a:r>
              <a:rPr lang="en-GB" sz="2400" dirty="0">
                <a:solidFill>
                  <a:schemeClr val="accent3">
                    <a:lumMod val="50000"/>
                  </a:schemeClr>
                </a:solidFill>
                <a:latin typeface="Arial" panose="020B0604020202020204" pitchFamily="34" charset="0"/>
                <a:cs typeface="Arial" panose="020B0604020202020204" pitchFamily="34" charset="0"/>
              </a:rPr>
              <a:t>19.1.4 Explain fully and promptly what has happened and the likely short-term and long-term effects.</a:t>
            </a:r>
          </a:p>
          <a:p>
            <a:endParaRPr lang="en-GB" sz="2400" dirty="0">
              <a:solidFill>
                <a:schemeClr val="accent3">
                  <a:lumMod val="50000"/>
                </a:schemeClr>
              </a:solidFill>
            </a:endParaRPr>
          </a:p>
        </p:txBody>
      </p:sp>
      <p:pic>
        <p:nvPicPr>
          <p:cNvPr id="4" name="Picture 3">
            <a:extLst>
              <a:ext uri="{FF2B5EF4-FFF2-40B4-BE49-F238E27FC236}">
                <a16:creationId xmlns:a16="http://schemas.microsoft.com/office/drawing/2014/main" id="{A481A5E3-D15D-673C-65B8-6E67E8A1B34F}"/>
              </a:ext>
            </a:extLst>
          </p:cNvPr>
          <p:cNvPicPr>
            <a:picLocks noChangeAspect="1"/>
          </p:cNvPicPr>
          <p:nvPr/>
        </p:nvPicPr>
        <p:blipFill>
          <a:blip r:embed="rId2"/>
          <a:stretch>
            <a:fillRect/>
          </a:stretch>
        </p:blipFill>
        <p:spPr>
          <a:xfrm>
            <a:off x="6570899" y="49213"/>
            <a:ext cx="2475191" cy="1106904"/>
          </a:xfrm>
          <a:prstGeom prst="rect">
            <a:avLst/>
          </a:prstGeom>
        </p:spPr>
      </p:pic>
    </p:spTree>
    <p:extLst>
      <p:ext uri="{BB962C8B-B14F-4D97-AF65-F5344CB8AC3E}">
        <p14:creationId xmlns:p14="http://schemas.microsoft.com/office/powerpoint/2010/main" val="2423038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B36C2-FD04-0A56-295A-DC66B9A24226}"/>
              </a:ext>
            </a:extLst>
          </p:cNvPr>
          <p:cNvSpPr>
            <a:spLocks noGrp="1"/>
          </p:cNvSpPr>
          <p:nvPr>
            <p:ph type="title"/>
          </p:nvPr>
        </p:nvSpPr>
        <p:spPr>
          <a:xfrm>
            <a:off x="457200" y="57151"/>
            <a:ext cx="8229600" cy="1143000"/>
          </a:xfrm>
        </p:spPr>
        <p:txBody>
          <a:bodyPr/>
          <a:lstStyle/>
          <a:p>
            <a:pPr algn="l"/>
            <a:r>
              <a:rPr lang="en-GB" dirty="0">
                <a:solidFill>
                  <a:schemeClr val="accent3">
                    <a:lumMod val="50000"/>
                  </a:schemeClr>
                </a:solidFill>
              </a:rPr>
              <a:t>Next steps and Contacts</a:t>
            </a:r>
          </a:p>
        </p:txBody>
      </p:sp>
      <p:sp>
        <p:nvSpPr>
          <p:cNvPr id="3" name="Content Placeholder 2">
            <a:extLst>
              <a:ext uri="{FF2B5EF4-FFF2-40B4-BE49-F238E27FC236}">
                <a16:creationId xmlns:a16="http://schemas.microsoft.com/office/drawing/2014/main" id="{240C41A0-194A-EDBC-3600-B3E98C37157B}"/>
              </a:ext>
            </a:extLst>
          </p:cNvPr>
          <p:cNvSpPr>
            <a:spLocks noGrp="1"/>
          </p:cNvSpPr>
          <p:nvPr>
            <p:ph idx="1"/>
          </p:nvPr>
        </p:nvSpPr>
        <p:spPr>
          <a:xfrm>
            <a:off x="457200" y="1156117"/>
            <a:ext cx="8229600" cy="5401845"/>
          </a:xfrm>
        </p:spPr>
        <p:txBody>
          <a:bodyPr>
            <a:normAutofit fontScale="85000" lnSpcReduction="10000"/>
          </a:bodyPr>
          <a:lstStyle/>
          <a:p>
            <a:pPr marL="0" indent="0">
              <a:buNone/>
            </a:pPr>
            <a:r>
              <a:rPr lang="en-GB" sz="3000" dirty="0">
                <a:solidFill>
                  <a:schemeClr val="accent3">
                    <a:lumMod val="50000"/>
                  </a:schemeClr>
                </a:solidFill>
              </a:rPr>
              <a:t>OW to circulate:</a:t>
            </a:r>
          </a:p>
          <a:p>
            <a:pPr marL="0" indent="0">
              <a:buNone/>
            </a:pPr>
            <a:r>
              <a:rPr lang="en-GB" sz="3000" dirty="0">
                <a:solidFill>
                  <a:schemeClr val="accent3">
                    <a:lumMod val="50000"/>
                  </a:schemeClr>
                </a:solidFill>
              </a:rPr>
              <a:t>Health Boards contacts</a:t>
            </a:r>
          </a:p>
          <a:p>
            <a:pPr marL="0" indent="0">
              <a:buNone/>
            </a:pPr>
            <a:r>
              <a:rPr lang="en-GB" sz="3000" dirty="0">
                <a:solidFill>
                  <a:schemeClr val="accent3">
                    <a:lumMod val="50000"/>
                  </a:schemeClr>
                </a:solidFill>
              </a:rPr>
              <a:t>Online reporting link and further information</a:t>
            </a:r>
          </a:p>
          <a:p>
            <a:pPr marL="0" indent="0">
              <a:buNone/>
            </a:pPr>
            <a:endParaRPr lang="en-GB" sz="3000" dirty="0">
              <a:solidFill>
                <a:schemeClr val="accent3">
                  <a:lumMod val="50000"/>
                </a:schemeClr>
              </a:solidFill>
            </a:endParaRPr>
          </a:p>
          <a:p>
            <a:pPr marL="0" indent="0">
              <a:buNone/>
            </a:pPr>
            <a:r>
              <a:rPr lang="en-GB" sz="3000" dirty="0">
                <a:solidFill>
                  <a:schemeClr val="accent3">
                    <a:lumMod val="50000"/>
                  </a:schemeClr>
                </a:solidFill>
              </a:rPr>
              <a:t>Other Contacts:</a:t>
            </a:r>
          </a:p>
          <a:p>
            <a:pPr marL="0" indent="0">
              <a:buNone/>
            </a:pPr>
            <a:r>
              <a:rPr lang="en-GB" sz="3000" dirty="0">
                <a:solidFill>
                  <a:schemeClr val="accent3">
                    <a:lumMod val="50000"/>
                  </a:schemeClr>
                </a:solidFill>
              </a:rPr>
              <a:t>Optometry Wales </a:t>
            </a:r>
            <a:r>
              <a:rPr lang="da-DK" sz="3000" dirty="0">
                <a:solidFill>
                  <a:schemeClr val="accent3">
                    <a:lumMod val="50000"/>
                  </a:schemeClr>
                </a:solidFill>
              </a:rPr>
              <a:t>Debbie.O'Sullivan@Optometrywales.com</a:t>
            </a:r>
            <a:endParaRPr lang="en-GB" sz="3000" dirty="0">
              <a:solidFill>
                <a:schemeClr val="accent3">
                  <a:lumMod val="50000"/>
                </a:schemeClr>
              </a:solidFill>
            </a:endParaRPr>
          </a:p>
          <a:p>
            <a:pPr marL="0" indent="0">
              <a:buNone/>
            </a:pPr>
            <a:r>
              <a:rPr lang="en-GB" sz="3000" dirty="0">
                <a:effectLst/>
                <a:latin typeface="Calibri" panose="020F0502020204030204" pitchFamily="34" charset="0"/>
                <a:ea typeface="Calibri" panose="020F0502020204030204" pitchFamily="34" charset="0"/>
              </a:rPr>
              <a:t>The Association of Optometrists </a:t>
            </a:r>
          </a:p>
          <a:p>
            <a:pPr marL="0" indent="0">
              <a:buNone/>
            </a:pPr>
            <a:r>
              <a:rPr lang="en-GB" sz="3000" u="sng" dirty="0">
                <a:solidFill>
                  <a:srgbClr val="0000FF"/>
                </a:solidFill>
                <a:effectLst/>
                <a:latin typeface="Calibri" panose="020F0502020204030204" pitchFamily="34" charset="0"/>
                <a:ea typeface="Calibri" panose="020F0502020204030204" pitchFamily="34" charset="0"/>
                <a:hlinkClick r:id="rId2"/>
              </a:rPr>
              <a:t>Association of Optometrists (AOP) - Homepage</a:t>
            </a:r>
            <a:endParaRPr lang="en-GB" sz="3000" dirty="0">
              <a:effectLst/>
              <a:latin typeface="Calibri" panose="020F0502020204030204" pitchFamily="34" charset="0"/>
              <a:ea typeface="Calibri" panose="020F0502020204030204" pitchFamily="34" charset="0"/>
            </a:endParaRPr>
          </a:p>
          <a:p>
            <a:pPr marL="0" indent="0">
              <a:buNone/>
            </a:pPr>
            <a:r>
              <a:rPr lang="en-GB" sz="3000" dirty="0">
                <a:solidFill>
                  <a:srgbClr val="000000"/>
                </a:solidFill>
                <a:effectLst/>
                <a:latin typeface="Calibri" panose="020F0502020204030204" pitchFamily="34" charset="0"/>
                <a:ea typeface="Calibri" panose="020F0502020204030204" pitchFamily="34" charset="0"/>
              </a:rPr>
              <a:t>The Federation of Ophthalmic and Dispensing Opticians:</a:t>
            </a:r>
            <a:endParaRPr lang="en-GB" sz="3000" dirty="0">
              <a:effectLst/>
              <a:latin typeface="Calibri" panose="020F0502020204030204" pitchFamily="34" charset="0"/>
              <a:ea typeface="Calibri" panose="020F0502020204030204" pitchFamily="34" charset="0"/>
            </a:endParaRPr>
          </a:p>
          <a:p>
            <a:pPr marL="0" indent="0">
              <a:buNone/>
            </a:pPr>
            <a:r>
              <a:rPr lang="en-GB" sz="3000" u="sng" dirty="0">
                <a:solidFill>
                  <a:srgbClr val="0000FF"/>
                </a:solidFill>
                <a:effectLst/>
                <a:latin typeface="Calibri" panose="020F0502020204030204" pitchFamily="34" charset="0"/>
                <a:ea typeface="Calibri" panose="020F0502020204030204" pitchFamily="34" charset="0"/>
                <a:hlinkClick r:id="rId3"/>
              </a:rPr>
              <a:t>FODO | Home</a:t>
            </a:r>
            <a:endParaRPr lang="en-GB" sz="3000" dirty="0">
              <a:effectLst/>
              <a:latin typeface="Calibri" panose="020F0502020204030204" pitchFamily="34" charset="0"/>
              <a:ea typeface="Calibri" panose="020F0502020204030204" pitchFamily="34" charset="0"/>
            </a:endParaRPr>
          </a:p>
          <a:p>
            <a:pPr marL="0" indent="0">
              <a:buNone/>
            </a:pPr>
            <a:r>
              <a:rPr lang="en-GB" sz="3000" spc="15" dirty="0">
                <a:solidFill>
                  <a:srgbClr val="000000"/>
                </a:solidFill>
                <a:effectLst/>
                <a:latin typeface="Calibri" panose="020F0502020204030204" pitchFamily="34" charset="0"/>
                <a:ea typeface="Calibri" panose="020F0502020204030204" pitchFamily="34" charset="0"/>
              </a:rPr>
              <a:t>The Association of British Dispensing Opticians</a:t>
            </a:r>
            <a:endParaRPr lang="en-GB" sz="3000" dirty="0">
              <a:effectLst/>
              <a:latin typeface="Calibri" panose="020F0502020204030204" pitchFamily="34" charset="0"/>
              <a:ea typeface="Calibri" panose="020F0502020204030204" pitchFamily="34" charset="0"/>
            </a:endParaRPr>
          </a:p>
          <a:p>
            <a:pPr marL="0" indent="0">
              <a:buNone/>
            </a:pPr>
            <a:r>
              <a:rPr lang="en-GB" sz="3000" u="sng" dirty="0">
                <a:solidFill>
                  <a:srgbClr val="0000FF"/>
                </a:solidFill>
                <a:effectLst/>
                <a:latin typeface="Calibri" panose="020F0502020204030204" pitchFamily="34" charset="0"/>
                <a:ea typeface="Calibri" panose="020F0502020204030204" pitchFamily="34" charset="0"/>
                <a:hlinkClick r:id="rId4"/>
              </a:rPr>
              <a:t>Association of British Dispensing Opticians - ABDO</a:t>
            </a:r>
            <a:endParaRPr lang="en-GB" sz="3000" dirty="0">
              <a:effectLst/>
              <a:latin typeface="Calibri" panose="020F0502020204030204" pitchFamily="34" charset="0"/>
              <a:ea typeface="Calibri" panose="020F0502020204030204" pitchFamily="34" charset="0"/>
            </a:endParaRPr>
          </a:p>
          <a:p>
            <a:endParaRPr lang="en-GB" dirty="0">
              <a:solidFill>
                <a:schemeClr val="accent3">
                  <a:lumMod val="50000"/>
                </a:schemeClr>
              </a:solidFill>
            </a:endParaRPr>
          </a:p>
        </p:txBody>
      </p:sp>
      <p:pic>
        <p:nvPicPr>
          <p:cNvPr id="4" name="Picture 3">
            <a:extLst>
              <a:ext uri="{FF2B5EF4-FFF2-40B4-BE49-F238E27FC236}">
                <a16:creationId xmlns:a16="http://schemas.microsoft.com/office/drawing/2014/main" id="{A481A5E3-D15D-673C-65B8-6E67E8A1B34F}"/>
              </a:ext>
            </a:extLst>
          </p:cNvPr>
          <p:cNvPicPr>
            <a:picLocks noChangeAspect="1"/>
          </p:cNvPicPr>
          <p:nvPr/>
        </p:nvPicPr>
        <p:blipFill>
          <a:blip r:embed="rId5"/>
          <a:stretch>
            <a:fillRect/>
          </a:stretch>
        </p:blipFill>
        <p:spPr>
          <a:xfrm>
            <a:off x="6570899" y="49213"/>
            <a:ext cx="2475191" cy="1106904"/>
          </a:xfrm>
          <a:prstGeom prst="rect">
            <a:avLst/>
          </a:prstGeom>
        </p:spPr>
      </p:pic>
    </p:spTree>
    <p:extLst>
      <p:ext uri="{BB962C8B-B14F-4D97-AF65-F5344CB8AC3E}">
        <p14:creationId xmlns:p14="http://schemas.microsoft.com/office/powerpoint/2010/main" val="23002083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9ED3D05-A9A3-4733-A837-1546E7C697E3}"/>
              </a:ext>
            </a:extLst>
          </p:cNvPr>
          <p:cNvPicPr>
            <a:picLocks noChangeAspect="1"/>
          </p:cNvPicPr>
          <p:nvPr/>
        </p:nvPicPr>
        <p:blipFill>
          <a:blip r:embed="rId2"/>
          <a:stretch>
            <a:fillRect/>
          </a:stretch>
        </p:blipFill>
        <p:spPr>
          <a:xfrm>
            <a:off x="497840" y="2811614"/>
            <a:ext cx="8096250" cy="2497220"/>
          </a:xfrm>
          <a:prstGeom prst="rect">
            <a:avLst/>
          </a:prstGeom>
        </p:spPr>
      </p:pic>
      <p:pic>
        <p:nvPicPr>
          <p:cNvPr id="5" name="Content Placeholder 4">
            <a:extLst>
              <a:ext uri="{FF2B5EF4-FFF2-40B4-BE49-F238E27FC236}">
                <a16:creationId xmlns:a16="http://schemas.microsoft.com/office/drawing/2014/main" id="{D1F2E9E1-7F81-4873-994C-7E9840B9D968}"/>
              </a:ext>
            </a:extLst>
          </p:cNvPr>
          <p:cNvPicPr>
            <a:picLocks noGrp="1" noChangeAspect="1"/>
          </p:cNvPicPr>
          <p:nvPr>
            <p:ph idx="1"/>
          </p:nvPr>
        </p:nvPicPr>
        <p:blipFill>
          <a:blip r:embed="rId3"/>
          <a:stretch>
            <a:fillRect/>
          </a:stretch>
        </p:blipFill>
        <p:spPr>
          <a:xfrm>
            <a:off x="738023" y="274638"/>
            <a:ext cx="2972129" cy="2037638"/>
          </a:xfrm>
          <a:prstGeom prst="ellipse">
            <a:avLst/>
          </a:prstGeom>
          <a:ln>
            <a:noFill/>
          </a:ln>
          <a:effectLst>
            <a:softEdge rad="112500"/>
          </a:effectLst>
        </p:spPr>
      </p:pic>
    </p:spTree>
    <p:extLst>
      <p:ext uri="{BB962C8B-B14F-4D97-AF65-F5344CB8AC3E}">
        <p14:creationId xmlns:p14="http://schemas.microsoft.com/office/powerpoint/2010/main" val="41733208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86073" cy="1417638"/>
          </a:xfrm>
        </p:spPr>
        <p:txBody>
          <a:bodyPr>
            <a:noAutofit/>
          </a:bodyPr>
          <a:lstStyle/>
          <a:p>
            <a:br>
              <a:rPr lang="en-GB" sz="3200" b="1" dirty="0">
                <a:solidFill>
                  <a:schemeClr val="accent3">
                    <a:lumMod val="50000"/>
                  </a:schemeClr>
                </a:solidFill>
                <a:latin typeface="Trebuchet MS" panose="020B0603020202020204" pitchFamily="34" charset="0"/>
              </a:rPr>
            </a:br>
            <a:br>
              <a:rPr lang="en-GB" sz="3200" b="1" dirty="0">
                <a:solidFill>
                  <a:schemeClr val="accent3">
                    <a:lumMod val="50000"/>
                  </a:schemeClr>
                </a:solidFill>
                <a:latin typeface="Trebuchet MS" panose="020B0603020202020204" pitchFamily="34" charset="0"/>
              </a:rPr>
            </a:br>
            <a:r>
              <a:rPr lang="en-GB" sz="3200" b="1" dirty="0">
                <a:solidFill>
                  <a:schemeClr val="accent3">
                    <a:lumMod val="50000"/>
                  </a:schemeClr>
                </a:solidFill>
                <a:latin typeface="Trebuchet MS" panose="020B0603020202020204" pitchFamily="34" charset="0"/>
              </a:rPr>
              <a:t>Learning Objectives</a:t>
            </a:r>
            <a:br>
              <a:rPr lang="en-GB" sz="3200" b="1" dirty="0">
                <a:solidFill>
                  <a:schemeClr val="accent3">
                    <a:lumMod val="50000"/>
                  </a:schemeClr>
                </a:solidFill>
                <a:latin typeface="Trebuchet MS" panose="020B0603020202020204" pitchFamily="34" charset="0"/>
              </a:rPr>
            </a:br>
            <a:endParaRPr lang="en-GB" sz="3200" b="1" dirty="0">
              <a:solidFill>
                <a:schemeClr val="accent3">
                  <a:lumMod val="50000"/>
                </a:schemeClr>
              </a:solidFill>
              <a:latin typeface="Trebuchet MS" panose="020B0603020202020204" pitchFamily="34" charset="0"/>
            </a:endParaRPr>
          </a:p>
        </p:txBody>
      </p:sp>
      <p:sp>
        <p:nvSpPr>
          <p:cNvPr id="3" name="Content Placeholder 2"/>
          <p:cNvSpPr>
            <a:spLocks noGrp="1"/>
          </p:cNvSpPr>
          <p:nvPr>
            <p:ph idx="1"/>
          </p:nvPr>
        </p:nvSpPr>
        <p:spPr>
          <a:xfrm>
            <a:off x="457200" y="1417638"/>
            <a:ext cx="8229600" cy="5252792"/>
          </a:xfrm>
        </p:spPr>
        <p:txBody>
          <a:bodyPr>
            <a:normAutofit fontScale="92500" lnSpcReduction="20000"/>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600" b="0" i="0" u="none" strike="noStrike" kern="1200" cap="none" spc="0" normalizeH="0" baseline="0" noProof="0" dirty="0">
              <a:ln>
                <a:noFill/>
              </a:ln>
              <a:solidFill>
                <a:srgbClr val="9BBB59">
                  <a:lumMod val="50000"/>
                </a:srgbClr>
              </a:solidFill>
              <a:effectLst/>
              <a:uLnTx/>
              <a:uFillTx/>
              <a:latin typeface="Arial" panose="020B0604020202020204" pitchFamily="34" charset="0"/>
              <a:cs typeface="Arial" panose="020B0604020202020204" pitchFamily="34" charset="0"/>
            </a:endParaRPr>
          </a:p>
          <a:p>
            <a:pPr marL="0" indent="0" fontAlgn="base">
              <a:lnSpc>
                <a:spcPct val="107000"/>
              </a:lnSpc>
              <a:spcAft>
                <a:spcPts val="800"/>
              </a:spcAft>
              <a:buNone/>
            </a:pPr>
            <a:r>
              <a:rPr lang="en-GB" sz="2600" b="1" dirty="0">
                <a:solidFill>
                  <a:schemeClr val="accent3">
                    <a:lumMod val="50000"/>
                  </a:schemeClr>
                </a:solidFill>
                <a:effectLst/>
                <a:latin typeface="Arial" panose="020B0604020202020204" pitchFamily="34" charset="0"/>
                <a:ea typeface="Times New Roman" panose="02020603050405020304" pitchFamily="18" charset="0"/>
                <a:cs typeface="Arial" panose="020B0604020202020204" pitchFamily="34" charset="0"/>
              </a:rPr>
              <a:t>Domain: Professionalism</a:t>
            </a:r>
            <a:endParaRPr lang="en-GB" sz="26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Aft>
                <a:spcPts val="800"/>
              </a:spcAft>
              <a:buNone/>
            </a:pPr>
            <a:r>
              <a:rPr lang="en-GB" sz="26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Standard of Practice 11</a:t>
            </a:r>
            <a:br>
              <a:rPr lang="en-GB" sz="26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br>
            <a:r>
              <a:rPr lang="en-GB" sz="26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To understand your legal obligations in reporting if patients are at risk or have suffered harm and to put the matter right if that is possible and/or raise a concern.</a:t>
            </a:r>
          </a:p>
          <a:p>
            <a:pPr marL="0" indent="0">
              <a:lnSpc>
                <a:spcPct val="107000"/>
              </a:lnSpc>
              <a:spcAft>
                <a:spcPts val="800"/>
              </a:spcAft>
              <a:buNone/>
            </a:pPr>
            <a:r>
              <a:rPr lang="en-GB" sz="26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 </a:t>
            </a:r>
          </a:p>
          <a:p>
            <a:pPr marL="0" indent="0">
              <a:lnSpc>
                <a:spcPct val="107000"/>
              </a:lnSpc>
              <a:spcAft>
                <a:spcPts val="800"/>
              </a:spcAft>
              <a:buNone/>
            </a:pPr>
            <a:r>
              <a:rPr lang="en-GB" sz="2600" b="1"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Domain: Leadership and accountability</a:t>
            </a:r>
            <a:endParaRPr lang="en-GB" sz="26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endParaRPr>
          </a:p>
          <a:p>
            <a:pPr marL="0" indent="0">
              <a:buNone/>
            </a:pPr>
            <a:r>
              <a:rPr lang="en-GB" sz="26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Standard of Practice 12</a:t>
            </a:r>
          </a:p>
          <a:p>
            <a:pPr marL="0" indent="0">
              <a:buNone/>
            </a:pPr>
            <a:r>
              <a:rPr lang="en-GB" sz="2600" dirty="0">
                <a:solidFill>
                  <a:schemeClr val="accent3">
                    <a:lumMod val="50000"/>
                  </a:schemeClr>
                </a:solidFill>
                <a:effectLst/>
                <a:latin typeface="Arial" panose="020B0604020202020204" pitchFamily="34" charset="0"/>
                <a:ea typeface="Calibri" panose="020F0502020204030204" pitchFamily="34" charset="0"/>
                <a:cs typeface="Arial" panose="020B0604020202020204" pitchFamily="34" charset="0"/>
              </a:rPr>
              <a:t>To understand the reporting framework around Duty of Candour in Wales and how to take appropriate action when incidents are to be reported to ensure that a safe environment is provided to deliver care to your patients.</a:t>
            </a:r>
            <a:endParaRPr kumimoji="0" lang="en-GB" sz="2600" b="0" i="0" u="none" strike="noStrike" kern="1200" cap="none" spc="0" normalizeH="0" baseline="0" noProof="0" dirty="0">
              <a:ln>
                <a:noFill/>
              </a:ln>
              <a:solidFill>
                <a:schemeClr val="accent3">
                  <a:lumMod val="50000"/>
                </a:schemeClr>
              </a:solidFill>
              <a:effectLst/>
              <a:uLnTx/>
              <a:uFillTx/>
              <a:latin typeface="Arial" panose="020B0604020202020204" pitchFamily="34" charset="0"/>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0" indent="0">
              <a:buNone/>
            </a:pPr>
            <a:endParaRPr lang="en-GB" dirty="0"/>
          </a:p>
        </p:txBody>
      </p:sp>
      <p:pic>
        <p:nvPicPr>
          <p:cNvPr id="5" name="Picture 4">
            <a:extLst>
              <a:ext uri="{FF2B5EF4-FFF2-40B4-BE49-F238E27FC236}">
                <a16:creationId xmlns:a16="http://schemas.microsoft.com/office/drawing/2014/main" id="{E96DB362-7FCB-84A8-9874-EA18031244D2}"/>
              </a:ext>
            </a:extLst>
          </p:cNvPr>
          <p:cNvPicPr>
            <a:picLocks noChangeAspect="1"/>
          </p:cNvPicPr>
          <p:nvPr/>
        </p:nvPicPr>
        <p:blipFill>
          <a:blip r:embed="rId3"/>
          <a:stretch>
            <a:fillRect/>
          </a:stretch>
        </p:blipFill>
        <p:spPr>
          <a:xfrm>
            <a:off x="6570899" y="1"/>
            <a:ext cx="2475191" cy="1106904"/>
          </a:xfrm>
          <a:prstGeom prst="rect">
            <a:avLst/>
          </a:prstGeom>
        </p:spPr>
      </p:pic>
    </p:spTree>
    <p:extLst>
      <p:ext uri="{BB962C8B-B14F-4D97-AF65-F5344CB8AC3E}">
        <p14:creationId xmlns:p14="http://schemas.microsoft.com/office/powerpoint/2010/main" val="507879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86073" cy="1417638"/>
          </a:xfrm>
        </p:spPr>
        <p:txBody>
          <a:bodyPr>
            <a:noAutofit/>
          </a:bodyPr>
          <a:lstStyle/>
          <a:p>
            <a:pPr algn="ctr"/>
            <a:br>
              <a:rPr lang="en-GB" sz="3200" b="1" dirty="0">
                <a:solidFill>
                  <a:schemeClr val="accent3">
                    <a:lumMod val="50000"/>
                  </a:schemeClr>
                </a:solidFill>
                <a:latin typeface="Trebuchet MS" panose="020B0603020202020204" pitchFamily="34" charset="0"/>
              </a:rPr>
            </a:br>
            <a:br>
              <a:rPr lang="en-GB" sz="3200" b="1" dirty="0">
                <a:solidFill>
                  <a:schemeClr val="accent3">
                    <a:lumMod val="50000"/>
                  </a:schemeClr>
                </a:solidFill>
                <a:latin typeface="Trebuchet MS" panose="020B0603020202020204" pitchFamily="34" charset="0"/>
              </a:rPr>
            </a:br>
            <a:r>
              <a:rPr lang="en-GB" sz="3200" b="1" dirty="0">
                <a:solidFill>
                  <a:schemeClr val="accent3">
                    <a:lumMod val="50000"/>
                  </a:schemeClr>
                </a:solidFill>
                <a:latin typeface="Trebuchet MS" panose="020B0603020202020204" pitchFamily="34" charset="0"/>
              </a:rPr>
              <a:t>Content of the Act</a:t>
            </a:r>
            <a:br>
              <a:rPr lang="en-GB" sz="3200" b="1" dirty="0">
                <a:solidFill>
                  <a:schemeClr val="accent3">
                    <a:lumMod val="50000"/>
                  </a:schemeClr>
                </a:solidFill>
                <a:latin typeface="Trebuchet MS" panose="020B0603020202020204" pitchFamily="34" charset="0"/>
              </a:rPr>
            </a:br>
            <a:endParaRPr lang="en-GB" sz="3200" b="1" dirty="0">
              <a:solidFill>
                <a:schemeClr val="accent3">
                  <a:lumMod val="50000"/>
                </a:schemeClr>
              </a:solidFill>
              <a:latin typeface="Trebuchet MS" panose="020B0603020202020204" pitchFamily="34" charset="0"/>
            </a:endParaRPr>
          </a:p>
        </p:txBody>
      </p:sp>
      <p:sp>
        <p:nvSpPr>
          <p:cNvPr id="3" name="Content Placeholder 2"/>
          <p:cNvSpPr>
            <a:spLocks noGrp="1"/>
          </p:cNvSpPr>
          <p:nvPr>
            <p:ph idx="1"/>
          </p:nvPr>
        </p:nvSpPr>
        <p:spPr>
          <a:xfrm>
            <a:off x="457200" y="1106905"/>
            <a:ext cx="8229600" cy="5563525"/>
          </a:xfrm>
        </p:spPr>
        <p:txBody>
          <a:bodyPr>
            <a:normAutofit fontScale="92500" lnSpcReduction="10000"/>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200"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2800"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rPr>
              <a:t>The Act covers four principal areas: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800"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endParaRP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rPr>
              <a:t>Duty of Quality on NHS bodies </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rPr>
              <a:t>Duty of Candour on NHS bodies and primary care</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rPr>
              <a:t>Establishment of a new Citizen Voice Body for Health and Social Care </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rPr>
              <a:t>Provision for statutory Vice Chairs of NHS Trusts </a:t>
            </a:r>
          </a:p>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altLang="en-US" sz="2800"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rPr>
              <a:t>The Act was passed by the Senedd on 17 March 2020 and received Royal Assent  on 1 June 2020.</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altLang="en-US" sz="2800"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altLang="en-US" sz="2800" b="0" i="0" u="none" strike="noStrike" kern="1200" cap="none" spc="0" normalizeH="0" baseline="0" noProof="0" dirty="0">
                <a:ln>
                  <a:noFill/>
                </a:ln>
                <a:solidFill>
                  <a:srgbClr val="9BBB59">
                    <a:lumMod val="50000"/>
                  </a:srgbClr>
                </a:solidFill>
                <a:effectLst/>
                <a:uLnTx/>
                <a:uFillTx/>
                <a:latin typeface="Arial" panose="020B0604020202020204" pitchFamily="34" charset="0"/>
                <a:ea typeface="+mn-ea"/>
                <a:cs typeface="Arial" panose="020B0604020202020204" pitchFamily="34" charset="0"/>
              </a:rPr>
              <a:t>The Act came into force in April 2023.</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000" b="0" i="0" u="none" strike="noStrike" kern="1200" cap="none" spc="0" normalizeH="0" baseline="0" noProof="0" dirty="0">
              <a:ln>
                <a:noFill/>
              </a:ln>
              <a:solidFill>
                <a:prstClr val="black"/>
              </a:solidFill>
              <a:effectLst/>
              <a:uLnTx/>
              <a:uFillTx/>
              <a:latin typeface="Calibri"/>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a:p>
            <a:pPr marL="0" indent="0">
              <a:buNone/>
            </a:pPr>
            <a:endParaRPr lang="en-GB" dirty="0"/>
          </a:p>
        </p:txBody>
      </p:sp>
      <p:pic>
        <p:nvPicPr>
          <p:cNvPr id="5" name="Picture 4">
            <a:extLst>
              <a:ext uri="{FF2B5EF4-FFF2-40B4-BE49-F238E27FC236}">
                <a16:creationId xmlns:a16="http://schemas.microsoft.com/office/drawing/2014/main" id="{E96DB362-7FCB-84A8-9874-EA18031244D2}"/>
              </a:ext>
            </a:extLst>
          </p:cNvPr>
          <p:cNvPicPr>
            <a:picLocks noChangeAspect="1"/>
          </p:cNvPicPr>
          <p:nvPr/>
        </p:nvPicPr>
        <p:blipFill>
          <a:blip r:embed="rId3"/>
          <a:stretch>
            <a:fillRect/>
          </a:stretch>
        </p:blipFill>
        <p:spPr>
          <a:xfrm>
            <a:off x="6570899" y="1"/>
            <a:ext cx="2475191" cy="1106904"/>
          </a:xfrm>
          <a:prstGeom prst="rect">
            <a:avLst/>
          </a:prstGeom>
        </p:spPr>
      </p:pic>
    </p:spTree>
    <p:extLst>
      <p:ext uri="{BB962C8B-B14F-4D97-AF65-F5344CB8AC3E}">
        <p14:creationId xmlns:p14="http://schemas.microsoft.com/office/powerpoint/2010/main" val="2563641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486073" cy="1417638"/>
          </a:xfrm>
        </p:spPr>
        <p:txBody>
          <a:bodyPr>
            <a:noAutofit/>
          </a:bodyPr>
          <a:lstStyle/>
          <a:p>
            <a:pPr algn="ctr"/>
            <a:r>
              <a:rPr lang="en-GB" sz="3200" b="1" dirty="0">
                <a:solidFill>
                  <a:schemeClr val="accent3">
                    <a:lumMod val="50000"/>
                  </a:schemeClr>
                </a:solidFill>
                <a:latin typeface="Trebuchet MS" panose="020B0603020202020204" pitchFamily="34" charset="0"/>
              </a:rPr>
              <a:t>Who does the </a:t>
            </a:r>
            <a:br>
              <a:rPr lang="en-GB" sz="3200" b="1" dirty="0">
                <a:solidFill>
                  <a:schemeClr val="accent3">
                    <a:lumMod val="50000"/>
                  </a:schemeClr>
                </a:solidFill>
                <a:latin typeface="Trebuchet MS" panose="020B0603020202020204" pitchFamily="34" charset="0"/>
              </a:rPr>
            </a:br>
            <a:r>
              <a:rPr lang="en-GB" sz="3200" b="1" dirty="0">
                <a:solidFill>
                  <a:schemeClr val="accent3">
                    <a:lumMod val="50000"/>
                  </a:schemeClr>
                </a:solidFill>
                <a:latin typeface="Trebuchet MS" panose="020B0603020202020204" pitchFamily="34" charset="0"/>
              </a:rPr>
              <a:t>Duty of Candour apply to? </a:t>
            </a:r>
          </a:p>
        </p:txBody>
      </p:sp>
      <p:sp>
        <p:nvSpPr>
          <p:cNvPr id="3" name="Content Placeholder 2"/>
          <p:cNvSpPr>
            <a:spLocks noGrp="1"/>
          </p:cNvSpPr>
          <p:nvPr>
            <p:ph idx="1"/>
          </p:nvPr>
        </p:nvSpPr>
        <p:spPr>
          <a:xfrm>
            <a:off x="457200" y="1900988"/>
            <a:ext cx="8229600" cy="4769441"/>
          </a:xfrm>
        </p:spPr>
        <p:txBody>
          <a:bodyPr>
            <a:normAutofit/>
          </a:bodyPr>
          <a:lstStyle/>
          <a:p>
            <a:pPr marL="0" indent="0" algn="just">
              <a:buNone/>
            </a:pPr>
            <a:r>
              <a:rPr lang="en-GB" sz="2600" dirty="0">
                <a:solidFill>
                  <a:schemeClr val="accent3">
                    <a:lumMod val="50000"/>
                  </a:schemeClr>
                </a:solidFill>
                <a:latin typeface="Arial" panose="020B0604020202020204" pitchFamily="34" charset="0"/>
                <a:cs typeface="Arial" panose="020B0604020202020204" pitchFamily="34" charset="0"/>
              </a:rPr>
              <a:t>The duty of candour applies to the following NHS bodies :</a:t>
            </a:r>
          </a:p>
          <a:p>
            <a:pPr marL="0" indent="0" algn="just">
              <a:buNone/>
            </a:pPr>
            <a:endParaRPr lang="en-GB" sz="2600" dirty="0">
              <a:solidFill>
                <a:schemeClr val="accent3">
                  <a:lumMod val="50000"/>
                </a:schemeClr>
              </a:solidFill>
              <a:latin typeface="Arial" panose="020B0604020202020204" pitchFamily="34" charset="0"/>
              <a:cs typeface="Arial" panose="020B0604020202020204" pitchFamily="34" charset="0"/>
            </a:endParaRPr>
          </a:p>
          <a:p>
            <a:pPr lvl="0" algn="just"/>
            <a:r>
              <a:rPr lang="en-GB" sz="2600" dirty="0">
                <a:solidFill>
                  <a:schemeClr val="accent3">
                    <a:lumMod val="50000"/>
                  </a:schemeClr>
                </a:solidFill>
                <a:latin typeface="Arial" panose="020B0604020202020204" pitchFamily="34" charset="0"/>
                <a:cs typeface="Arial" panose="020B0604020202020204" pitchFamily="34" charset="0"/>
              </a:rPr>
              <a:t>Local Health Boards;</a:t>
            </a:r>
          </a:p>
          <a:p>
            <a:pPr lvl="0" algn="just"/>
            <a:r>
              <a:rPr lang="en-GB" sz="2600" dirty="0">
                <a:solidFill>
                  <a:schemeClr val="accent3">
                    <a:lumMod val="50000"/>
                  </a:schemeClr>
                </a:solidFill>
                <a:latin typeface="Arial" panose="020B0604020202020204" pitchFamily="34" charset="0"/>
                <a:cs typeface="Arial" panose="020B0604020202020204" pitchFamily="34" charset="0"/>
              </a:rPr>
              <a:t>Primary Care providers in Wales;</a:t>
            </a:r>
          </a:p>
          <a:p>
            <a:pPr lvl="0" algn="just"/>
            <a:r>
              <a:rPr lang="en-GB" sz="2600" dirty="0">
                <a:solidFill>
                  <a:schemeClr val="accent3">
                    <a:lumMod val="50000"/>
                  </a:schemeClr>
                </a:solidFill>
                <a:latin typeface="Arial" panose="020B0604020202020204" pitchFamily="34" charset="0"/>
                <a:cs typeface="Arial" panose="020B0604020202020204" pitchFamily="34" charset="0"/>
              </a:rPr>
              <a:t>NHS Trusts in Wales;</a:t>
            </a:r>
          </a:p>
          <a:p>
            <a:pPr lvl="0" algn="just"/>
            <a:r>
              <a:rPr lang="en-GB" sz="2600" dirty="0">
                <a:solidFill>
                  <a:schemeClr val="accent3">
                    <a:lumMod val="50000"/>
                  </a:schemeClr>
                </a:solidFill>
                <a:latin typeface="Arial" panose="020B0604020202020204" pitchFamily="34" charset="0"/>
                <a:cs typeface="Arial" panose="020B0604020202020204" pitchFamily="34" charset="0"/>
              </a:rPr>
              <a:t>Welsh Special Health Authorities, and NHS Blood and Transplant in relation to the functions it exercises in relation to Wales. </a:t>
            </a:r>
          </a:p>
          <a:p>
            <a:pPr marL="0" indent="0">
              <a:buNone/>
            </a:pPr>
            <a:endParaRPr lang="en-GB" dirty="0"/>
          </a:p>
        </p:txBody>
      </p:sp>
      <p:pic>
        <p:nvPicPr>
          <p:cNvPr id="5" name="Picture 4">
            <a:extLst>
              <a:ext uri="{FF2B5EF4-FFF2-40B4-BE49-F238E27FC236}">
                <a16:creationId xmlns:a16="http://schemas.microsoft.com/office/drawing/2014/main" id="{E96DB362-7FCB-84A8-9874-EA18031244D2}"/>
              </a:ext>
            </a:extLst>
          </p:cNvPr>
          <p:cNvPicPr>
            <a:picLocks noChangeAspect="1"/>
          </p:cNvPicPr>
          <p:nvPr/>
        </p:nvPicPr>
        <p:blipFill>
          <a:blip r:embed="rId3"/>
          <a:stretch>
            <a:fillRect/>
          </a:stretch>
        </p:blipFill>
        <p:spPr>
          <a:xfrm>
            <a:off x="6570899" y="1"/>
            <a:ext cx="2475191" cy="1263316"/>
          </a:xfrm>
          <a:prstGeom prst="rect">
            <a:avLst/>
          </a:prstGeom>
        </p:spPr>
      </p:pic>
    </p:spTree>
    <p:extLst>
      <p:ext uri="{BB962C8B-B14F-4D97-AF65-F5344CB8AC3E}">
        <p14:creationId xmlns:p14="http://schemas.microsoft.com/office/powerpoint/2010/main" val="1831313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3408" y="738555"/>
            <a:ext cx="8449238" cy="5275384"/>
          </a:xfrm>
        </p:spPr>
        <p:txBody>
          <a:bodyPr>
            <a:noAutofit/>
          </a:bodyPr>
          <a:lstStyle/>
          <a:p>
            <a:pPr marL="0" indent="0" algn="ctr">
              <a:buNone/>
            </a:pPr>
            <a:r>
              <a:rPr lang="en-GB" sz="2800" b="1" dirty="0">
                <a:solidFill>
                  <a:schemeClr val="accent3">
                    <a:lumMod val="50000"/>
                  </a:schemeClr>
                </a:solidFill>
                <a:latin typeface="Trebuchet MS" panose="020B0603020202020204" pitchFamily="34" charset="0"/>
              </a:rPr>
              <a:t>Duty of Candour – What does it mean?</a:t>
            </a:r>
          </a:p>
          <a:p>
            <a:pPr>
              <a:buFont typeface="Arial" panose="020B0604020202020204" pitchFamily="34" charset="0"/>
              <a:buChar char="•"/>
            </a:pPr>
            <a:endParaRPr lang="en-GB" sz="2400" dirty="0">
              <a:solidFill>
                <a:schemeClr val="accent3">
                  <a:lumMod val="50000"/>
                </a:schemeClr>
              </a:solidFill>
              <a:latin typeface="Trebuchet MS" panose="020B0603020202020204" pitchFamily="34" charset="0"/>
            </a:endParaRPr>
          </a:p>
          <a:p>
            <a:pPr algn="just">
              <a:buFont typeface="Arial" panose="020B0604020202020204" pitchFamily="34" charset="0"/>
              <a:buChar char="•"/>
            </a:pPr>
            <a:r>
              <a:rPr lang="en-GB" sz="2800" dirty="0">
                <a:solidFill>
                  <a:schemeClr val="accent3">
                    <a:lumMod val="50000"/>
                  </a:schemeClr>
                </a:solidFill>
                <a:latin typeface="Trebuchet MS" panose="020B0603020202020204" pitchFamily="34" charset="0"/>
              </a:rPr>
              <a:t>NHS b</a:t>
            </a:r>
            <a:r>
              <a:rPr lang="en-GB" sz="2800" dirty="0">
                <a:solidFill>
                  <a:schemeClr val="accent3">
                    <a:lumMod val="50000"/>
                  </a:schemeClr>
                </a:solidFill>
                <a:latin typeface="Arial" panose="020B0604020202020204" pitchFamily="34" charset="0"/>
                <a:cs typeface="Arial" panose="020B0604020202020204" pitchFamily="34" charset="0"/>
              </a:rPr>
              <a:t>odies need to follow a set procedure when the duty is triggered. This is set out in Regulations.  </a:t>
            </a:r>
          </a:p>
          <a:p>
            <a:pPr algn="just">
              <a:buFont typeface="Arial" panose="020B0604020202020204" pitchFamily="34" charset="0"/>
              <a:buChar char="•"/>
            </a:pPr>
            <a:endParaRPr lang="en-GB" sz="2800" dirty="0">
              <a:solidFill>
                <a:schemeClr val="accent3">
                  <a:lumMod val="50000"/>
                </a:schemeClr>
              </a:solidFill>
              <a:latin typeface="Trebuchet MS" panose="020B0603020202020204" pitchFamily="34" charset="0"/>
            </a:endParaRPr>
          </a:p>
          <a:p>
            <a:pPr algn="just"/>
            <a:r>
              <a:rPr lang="en-GB" sz="2800" dirty="0">
                <a:solidFill>
                  <a:schemeClr val="accent3">
                    <a:lumMod val="50000"/>
                  </a:schemeClr>
                </a:solidFill>
                <a:latin typeface="Arial" panose="020B0604020202020204" pitchFamily="34" charset="0"/>
                <a:cs typeface="Arial" panose="020B0604020202020204" pitchFamily="34" charset="0"/>
              </a:rPr>
              <a:t>LHBs and NHS Trusts must publish a candour report after the end of each financial year. </a:t>
            </a:r>
          </a:p>
          <a:p>
            <a:pPr algn="just"/>
            <a:endParaRPr lang="en-GB" sz="2400" dirty="0">
              <a:solidFill>
                <a:schemeClr val="accent3">
                  <a:lumMod val="50000"/>
                </a:schemeClr>
              </a:solidFill>
              <a:latin typeface="Arial" panose="020B0604020202020204" pitchFamily="34" charset="0"/>
              <a:cs typeface="Arial" panose="020B0604020202020204" pitchFamily="34" charset="0"/>
            </a:endParaRPr>
          </a:p>
          <a:p>
            <a:pPr marL="0" indent="0">
              <a:buNone/>
            </a:pPr>
            <a:endParaRPr lang="en-GB" sz="2400" dirty="0">
              <a:solidFill>
                <a:schemeClr val="accent3">
                  <a:lumMod val="50000"/>
                </a:schemeClr>
              </a:solidFill>
              <a:latin typeface="Trebuchet MS" panose="020B0603020202020204" pitchFamily="34" charset="0"/>
            </a:endParaRPr>
          </a:p>
        </p:txBody>
      </p:sp>
      <p:pic>
        <p:nvPicPr>
          <p:cNvPr id="2" name="Picture 1">
            <a:extLst>
              <a:ext uri="{FF2B5EF4-FFF2-40B4-BE49-F238E27FC236}">
                <a16:creationId xmlns:a16="http://schemas.microsoft.com/office/drawing/2014/main" id="{036BAB2D-803B-A8F1-74D1-C955101AE823}"/>
              </a:ext>
            </a:extLst>
          </p:cNvPr>
          <p:cNvPicPr>
            <a:picLocks noChangeAspect="1"/>
          </p:cNvPicPr>
          <p:nvPr/>
        </p:nvPicPr>
        <p:blipFill>
          <a:blip r:embed="rId3"/>
          <a:stretch>
            <a:fillRect/>
          </a:stretch>
        </p:blipFill>
        <p:spPr>
          <a:xfrm>
            <a:off x="6546835" y="94188"/>
            <a:ext cx="2475191" cy="749873"/>
          </a:xfrm>
          <a:prstGeom prst="rect">
            <a:avLst/>
          </a:prstGeom>
        </p:spPr>
      </p:pic>
    </p:spTree>
    <p:extLst>
      <p:ext uri="{BB962C8B-B14F-4D97-AF65-F5344CB8AC3E}">
        <p14:creationId xmlns:p14="http://schemas.microsoft.com/office/powerpoint/2010/main" val="3384447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3408" y="738555"/>
            <a:ext cx="8449238" cy="5275384"/>
          </a:xfrm>
        </p:spPr>
        <p:txBody>
          <a:bodyPr>
            <a:noAutofit/>
          </a:bodyPr>
          <a:lstStyle/>
          <a:p>
            <a:pPr marL="0" indent="0" algn="ctr">
              <a:buNone/>
            </a:pPr>
            <a:r>
              <a:rPr lang="en-GB" sz="2800" b="1" dirty="0">
                <a:solidFill>
                  <a:schemeClr val="accent3">
                    <a:lumMod val="50000"/>
                  </a:schemeClr>
                </a:solidFill>
                <a:latin typeface="Arial" panose="020B0604020202020204" pitchFamily="34" charset="0"/>
                <a:cs typeface="Arial" panose="020B0604020202020204" pitchFamily="34" charset="0"/>
              </a:rPr>
              <a:t>When does the </a:t>
            </a:r>
          </a:p>
          <a:p>
            <a:pPr marL="0" indent="0" algn="ctr">
              <a:buNone/>
            </a:pPr>
            <a:r>
              <a:rPr lang="en-GB" sz="2800" b="1" dirty="0">
                <a:solidFill>
                  <a:schemeClr val="accent3">
                    <a:lumMod val="50000"/>
                  </a:schemeClr>
                </a:solidFill>
                <a:latin typeface="Arial" panose="020B0604020202020204" pitchFamily="34" charset="0"/>
                <a:cs typeface="Arial" panose="020B0604020202020204" pitchFamily="34" charset="0"/>
              </a:rPr>
              <a:t>Duty of Candour procedure apply? </a:t>
            </a:r>
          </a:p>
          <a:p>
            <a:pPr marL="0" indent="0" algn="ctr">
              <a:buNone/>
            </a:pPr>
            <a:endParaRPr lang="en-GB" sz="2800" b="1" dirty="0">
              <a:solidFill>
                <a:schemeClr val="accent3">
                  <a:lumMod val="50000"/>
                </a:schemeClr>
              </a:solidFill>
              <a:latin typeface="Arial" panose="020B0604020202020204" pitchFamily="34" charset="0"/>
              <a:cs typeface="Arial" panose="020B0604020202020204" pitchFamily="34" charset="0"/>
            </a:endParaRPr>
          </a:p>
          <a:p>
            <a:pPr marL="0" indent="0" algn="just">
              <a:buNone/>
            </a:pPr>
            <a:r>
              <a:rPr lang="en-GB" sz="2800" dirty="0">
                <a:solidFill>
                  <a:schemeClr val="accent3">
                    <a:lumMod val="50000"/>
                  </a:schemeClr>
                </a:solidFill>
                <a:latin typeface="Arial" panose="020B0604020202020204" pitchFamily="34" charset="0"/>
                <a:cs typeface="Arial" panose="020B0604020202020204" pitchFamily="34" charset="0"/>
              </a:rPr>
              <a:t>In practice, the duty of candour is triggered if unexpected or unintended harm that is moderate and above is suffered or may be suffered (referred to as adverse outcome)</a:t>
            </a:r>
          </a:p>
          <a:p>
            <a:pPr marL="0" indent="0" algn="just">
              <a:buNone/>
            </a:pPr>
            <a:endParaRPr lang="en-GB" sz="2800" dirty="0">
              <a:solidFill>
                <a:schemeClr val="accent3">
                  <a:lumMod val="50000"/>
                </a:schemeClr>
              </a:solidFill>
              <a:latin typeface="Arial" panose="020B0604020202020204" pitchFamily="34" charset="0"/>
              <a:cs typeface="Arial" panose="020B0604020202020204" pitchFamily="34" charset="0"/>
            </a:endParaRPr>
          </a:p>
          <a:p>
            <a:pPr marL="0" indent="0" algn="just">
              <a:buNone/>
            </a:pPr>
            <a:r>
              <a:rPr lang="en-GB" sz="2800" dirty="0">
                <a:solidFill>
                  <a:schemeClr val="accent3">
                    <a:lumMod val="50000"/>
                  </a:schemeClr>
                </a:solidFill>
                <a:latin typeface="Arial" panose="020B0604020202020204" pitchFamily="34" charset="0"/>
                <a:cs typeface="Arial" panose="020B0604020202020204" pitchFamily="34" charset="0"/>
              </a:rPr>
              <a:t>&amp; the provision of healthcare was (or may have been) a factor in the service user suffering that adverse outcome. </a:t>
            </a:r>
          </a:p>
        </p:txBody>
      </p:sp>
      <p:pic>
        <p:nvPicPr>
          <p:cNvPr id="2" name="Picture 1">
            <a:extLst>
              <a:ext uri="{FF2B5EF4-FFF2-40B4-BE49-F238E27FC236}">
                <a16:creationId xmlns:a16="http://schemas.microsoft.com/office/drawing/2014/main" id="{A2DC3E35-770F-8F90-7B1D-F42B03CE315E}"/>
              </a:ext>
            </a:extLst>
          </p:cNvPr>
          <p:cNvPicPr>
            <a:picLocks noChangeAspect="1"/>
          </p:cNvPicPr>
          <p:nvPr/>
        </p:nvPicPr>
        <p:blipFill>
          <a:blip r:embed="rId3"/>
          <a:stretch>
            <a:fillRect/>
          </a:stretch>
        </p:blipFill>
        <p:spPr>
          <a:xfrm>
            <a:off x="6522772" y="202579"/>
            <a:ext cx="2475191" cy="749873"/>
          </a:xfrm>
          <a:prstGeom prst="rect">
            <a:avLst/>
          </a:prstGeom>
        </p:spPr>
      </p:pic>
    </p:spTree>
    <p:extLst>
      <p:ext uri="{BB962C8B-B14F-4D97-AF65-F5344CB8AC3E}">
        <p14:creationId xmlns:p14="http://schemas.microsoft.com/office/powerpoint/2010/main" val="19239681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02578"/>
            <a:ext cx="8864600" cy="6271793"/>
          </a:xfrm>
        </p:spPr>
        <p:txBody>
          <a:bodyPr>
            <a:noAutofit/>
          </a:bodyPr>
          <a:lstStyle/>
          <a:p>
            <a:pPr marL="0" indent="0" algn="ctr">
              <a:buNone/>
            </a:pPr>
            <a:r>
              <a:rPr lang="en-GB" sz="2800" b="1" dirty="0">
                <a:solidFill>
                  <a:schemeClr val="accent3">
                    <a:lumMod val="50000"/>
                  </a:schemeClr>
                </a:solidFill>
                <a:latin typeface="Arial" panose="020B0604020202020204" pitchFamily="34" charset="0"/>
                <a:cs typeface="Arial" panose="020B0604020202020204" pitchFamily="34" charset="0"/>
              </a:rPr>
              <a:t>Levels of harm</a:t>
            </a:r>
          </a:p>
          <a:p>
            <a:pPr marL="0" indent="0" algn="ctr">
              <a:buNone/>
            </a:pPr>
            <a:endParaRPr lang="en-GB" sz="2400" b="1" dirty="0">
              <a:solidFill>
                <a:schemeClr val="accent3">
                  <a:lumMod val="75000"/>
                </a:schemeClr>
              </a:solidFill>
              <a:latin typeface="Arial" panose="020B0604020202020204" pitchFamily="34" charset="0"/>
              <a:cs typeface="Arial" panose="020B0604020202020204" pitchFamily="34" charset="0"/>
            </a:endParaRPr>
          </a:p>
          <a:p>
            <a:pPr algn="l">
              <a:buFont typeface="Arial" panose="020B0604020202020204" pitchFamily="34" charset="0"/>
              <a:buChar char="•"/>
            </a:pPr>
            <a:r>
              <a:rPr lang="en-GB" sz="2000" b="1" i="0" dirty="0">
                <a:solidFill>
                  <a:schemeClr val="accent3">
                    <a:lumMod val="50000"/>
                  </a:schemeClr>
                </a:solidFill>
                <a:effectLst/>
                <a:latin typeface="Arial" panose="020B0604020202020204" pitchFamily="34" charset="0"/>
                <a:cs typeface="Arial" panose="020B0604020202020204" pitchFamily="34" charset="0"/>
              </a:rPr>
              <a:t>Moderate</a:t>
            </a:r>
            <a:r>
              <a:rPr lang="en-GB" sz="2000" b="0" i="0" dirty="0">
                <a:solidFill>
                  <a:schemeClr val="accent3">
                    <a:lumMod val="50000"/>
                  </a:schemeClr>
                </a:solidFill>
                <a:effectLst/>
                <a:latin typeface="Arial" panose="020B0604020202020204" pitchFamily="34" charset="0"/>
                <a:cs typeface="Arial" panose="020B0604020202020204" pitchFamily="34" charset="0"/>
              </a:rPr>
              <a:t> - </a:t>
            </a:r>
            <a:r>
              <a:rPr lang="en-GB" sz="2000" dirty="0">
                <a:solidFill>
                  <a:schemeClr val="accent3">
                    <a:lumMod val="50000"/>
                  </a:schemeClr>
                </a:solidFill>
                <a:latin typeface="Arial" panose="020B0604020202020204" pitchFamily="34" charset="0"/>
                <a:cs typeface="Arial" panose="020B0604020202020204" pitchFamily="34" charset="0"/>
              </a:rPr>
              <a:t>A service user experiences a </a:t>
            </a:r>
            <a:r>
              <a:rPr lang="en-GB" sz="2000" b="0" i="0" dirty="0">
                <a:solidFill>
                  <a:schemeClr val="accent3">
                    <a:lumMod val="50000"/>
                  </a:schemeClr>
                </a:solidFill>
                <a:effectLst/>
                <a:latin typeface="Arial" panose="020B0604020202020204" pitchFamily="34" charset="0"/>
                <a:cs typeface="Arial" panose="020B0604020202020204" pitchFamily="34" charset="0"/>
              </a:rPr>
              <a:t>moderate increase in treatment and significant but not permanent harm and the care provided by the NHS did or may have contributed.</a:t>
            </a:r>
            <a:r>
              <a:rPr lang="en-GB" sz="2000" dirty="0">
                <a:latin typeface="Arial" panose="020B0604020202020204" pitchFamily="34" charset="0"/>
                <a:cs typeface="Arial" panose="020B0604020202020204" pitchFamily="34" charset="0"/>
              </a:rPr>
              <a:t> </a:t>
            </a:r>
          </a:p>
          <a:p>
            <a:pPr algn="l">
              <a:buFont typeface="Wingdings" panose="05000000000000000000" pitchFamily="2" charset="2"/>
              <a:buChar char="Ø"/>
            </a:pPr>
            <a:r>
              <a:rPr lang="en-GB" sz="2000" i="1" dirty="0">
                <a:solidFill>
                  <a:schemeClr val="accent3">
                    <a:lumMod val="50000"/>
                  </a:schemeClr>
                </a:solidFill>
                <a:latin typeface="Arial" panose="020B0604020202020204" pitchFamily="34" charset="0"/>
                <a:cs typeface="Arial" panose="020B0604020202020204" pitchFamily="34" charset="0"/>
              </a:rPr>
              <a:t>For example, they are given medication despite this being documented in their notes as an allergy, and this leads to a significant reaction requiring four or more days in hospital before recovery.</a:t>
            </a:r>
            <a:r>
              <a:rPr lang="en-GB" sz="2000" b="0" i="1" dirty="0">
                <a:solidFill>
                  <a:schemeClr val="accent3">
                    <a:lumMod val="50000"/>
                  </a:schemeClr>
                </a:solidFill>
                <a:effectLst/>
                <a:latin typeface="Arial" panose="020B0604020202020204" pitchFamily="34" charset="0"/>
                <a:cs typeface="Arial" panose="020B0604020202020204" pitchFamily="34" charset="0"/>
              </a:rPr>
              <a:t> </a:t>
            </a:r>
          </a:p>
          <a:p>
            <a:r>
              <a:rPr lang="en-GB" sz="2000" b="1" i="0" dirty="0">
                <a:solidFill>
                  <a:schemeClr val="accent3">
                    <a:lumMod val="50000"/>
                  </a:schemeClr>
                </a:solidFill>
                <a:effectLst/>
                <a:latin typeface="Arial" panose="020B0604020202020204" pitchFamily="34" charset="0"/>
                <a:cs typeface="Arial" panose="020B0604020202020204" pitchFamily="34" charset="0"/>
              </a:rPr>
              <a:t>Severe</a:t>
            </a:r>
            <a:r>
              <a:rPr lang="en-GB" sz="2000" b="0" i="0" dirty="0">
                <a:solidFill>
                  <a:schemeClr val="accent3">
                    <a:lumMod val="50000"/>
                  </a:schemeClr>
                </a:solidFill>
                <a:effectLst/>
                <a:latin typeface="Arial" panose="020B0604020202020204" pitchFamily="34" charset="0"/>
                <a:cs typeface="Arial" panose="020B0604020202020204" pitchFamily="34" charset="0"/>
              </a:rPr>
              <a:t> - </a:t>
            </a:r>
            <a:r>
              <a:rPr lang="en-GB" sz="2000" dirty="0">
                <a:solidFill>
                  <a:schemeClr val="accent3">
                    <a:lumMod val="50000"/>
                  </a:schemeClr>
                </a:solidFill>
                <a:latin typeface="Arial" panose="020B0604020202020204" pitchFamily="34" charset="0"/>
                <a:cs typeface="Arial" panose="020B0604020202020204" pitchFamily="34" charset="0"/>
              </a:rPr>
              <a:t>A service user experiences a permanent disability or loss of function and the NHS care did or may have contributed. </a:t>
            </a:r>
          </a:p>
          <a:p>
            <a:pPr algn="l">
              <a:buFont typeface="Wingdings" panose="05000000000000000000" pitchFamily="2" charset="2"/>
              <a:buChar char="Ø"/>
            </a:pPr>
            <a:r>
              <a:rPr lang="en-GB" sz="2000" i="1" dirty="0">
                <a:solidFill>
                  <a:schemeClr val="accent3">
                    <a:lumMod val="50000"/>
                  </a:schemeClr>
                </a:solidFill>
                <a:latin typeface="Arial" panose="020B0604020202020204" pitchFamily="34" charset="0"/>
                <a:cs typeface="Arial" panose="020B0604020202020204" pitchFamily="34" charset="0"/>
              </a:rPr>
              <a:t>For example, they are given medication despite this being documented in their notes as an allergy, and this leads to brain damage or other permanent organ damage.</a:t>
            </a:r>
            <a:r>
              <a:rPr lang="en-GB" sz="2000" b="0" i="1" dirty="0">
                <a:solidFill>
                  <a:schemeClr val="accent3">
                    <a:lumMod val="50000"/>
                  </a:schemeClr>
                </a:solidFill>
                <a:effectLst/>
                <a:latin typeface="Arial" panose="020B0604020202020204" pitchFamily="34" charset="0"/>
                <a:cs typeface="Arial" panose="020B0604020202020204" pitchFamily="34" charset="0"/>
              </a:rPr>
              <a:t> </a:t>
            </a:r>
          </a:p>
          <a:p>
            <a:r>
              <a:rPr lang="en-GB" sz="2000" b="1" i="0" dirty="0">
                <a:solidFill>
                  <a:schemeClr val="accent3">
                    <a:lumMod val="50000"/>
                  </a:schemeClr>
                </a:solidFill>
                <a:effectLst/>
                <a:latin typeface="Arial" panose="020B0604020202020204" pitchFamily="34" charset="0"/>
                <a:cs typeface="Arial" panose="020B0604020202020204" pitchFamily="34" charset="0"/>
              </a:rPr>
              <a:t>Death</a:t>
            </a:r>
            <a:r>
              <a:rPr lang="en-GB" sz="2000" b="0" i="0" dirty="0">
                <a:solidFill>
                  <a:schemeClr val="accent3">
                    <a:lumMod val="50000"/>
                  </a:schemeClr>
                </a:solidFill>
                <a:effectLst/>
                <a:latin typeface="Arial" panose="020B0604020202020204" pitchFamily="34" charset="0"/>
                <a:cs typeface="Arial" panose="020B0604020202020204" pitchFamily="34" charset="0"/>
              </a:rPr>
              <a:t> - </a:t>
            </a:r>
            <a:r>
              <a:rPr lang="en-GB" sz="2000" dirty="0">
                <a:solidFill>
                  <a:schemeClr val="accent3">
                    <a:lumMod val="50000"/>
                  </a:schemeClr>
                </a:solidFill>
                <a:latin typeface="Arial" panose="020B0604020202020204" pitchFamily="34" charset="0"/>
                <a:cs typeface="Arial" panose="020B0604020202020204" pitchFamily="34" charset="0"/>
              </a:rPr>
              <a:t>A service user dies and the NHS care did or may have contributed to the death. </a:t>
            </a:r>
          </a:p>
          <a:p>
            <a:pPr algn="l">
              <a:buFont typeface="Wingdings" panose="05000000000000000000" pitchFamily="2" charset="2"/>
              <a:buChar char="Ø"/>
            </a:pPr>
            <a:r>
              <a:rPr lang="en-GB" sz="2000" i="1" dirty="0">
                <a:solidFill>
                  <a:schemeClr val="accent3">
                    <a:lumMod val="50000"/>
                  </a:schemeClr>
                </a:solidFill>
                <a:latin typeface="Arial" panose="020B0604020202020204" pitchFamily="34" charset="0"/>
                <a:cs typeface="Arial" panose="020B0604020202020204" pitchFamily="34" charset="0"/>
              </a:rPr>
              <a:t>For example, they are given medication despite this being documented in their notes as an allergy, and this leads to their death.</a:t>
            </a:r>
            <a:endParaRPr lang="en-GB" sz="2000" b="0" i="1" dirty="0">
              <a:solidFill>
                <a:schemeClr val="accent3">
                  <a:lumMod val="50000"/>
                </a:schemeClr>
              </a:solidFill>
              <a:effectLst/>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A2DC3E35-770F-8F90-7B1D-F42B03CE315E}"/>
              </a:ext>
            </a:extLst>
          </p:cNvPr>
          <p:cNvPicPr>
            <a:picLocks noChangeAspect="1"/>
          </p:cNvPicPr>
          <p:nvPr/>
        </p:nvPicPr>
        <p:blipFill>
          <a:blip r:embed="rId3"/>
          <a:stretch>
            <a:fillRect/>
          </a:stretch>
        </p:blipFill>
        <p:spPr>
          <a:xfrm>
            <a:off x="6522772" y="202579"/>
            <a:ext cx="2475191" cy="749873"/>
          </a:xfrm>
          <a:prstGeom prst="rect">
            <a:avLst/>
          </a:prstGeom>
        </p:spPr>
      </p:pic>
    </p:spTree>
    <p:extLst>
      <p:ext uri="{BB962C8B-B14F-4D97-AF65-F5344CB8AC3E}">
        <p14:creationId xmlns:p14="http://schemas.microsoft.com/office/powerpoint/2010/main" val="4059683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DA38B2C-E997-0DD0-C542-DDC5690A14F5}"/>
              </a:ext>
            </a:extLst>
          </p:cNvPr>
          <p:cNvSpPr/>
          <p:nvPr/>
        </p:nvSpPr>
        <p:spPr>
          <a:xfrm>
            <a:off x="1143000" y="798748"/>
            <a:ext cx="1771650" cy="5202001"/>
          </a:xfrm>
          <a:prstGeom prst="rect">
            <a:avLst/>
          </a:prstGeom>
          <a:solidFill>
            <a:srgbClr val="C00000"/>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a:endParaRPr lang="en-GB" sz="1013">
              <a:solidFill>
                <a:prstClr val="white"/>
              </a:solidFill>
              <a:latin typeface="Calibri"/>
            </a:endParaRPr>
          </a:p>
        </p:txBody>
      </p:sp>
      <p:sp>
        <p:nvSpPr>
          <p:cNvPr id="7" name="TextBox 6">
            <a:extLst>
              <a:ext uri="{FF2B5EF4-FFF2-40B4-BE49-F238E27FC236}">
                <a16:creationId xmlns:a16="http://schemas.microsoft.com/office/drawing/2014/main" id="{C60A5722-0B08-20DD-B8FA-369760F658CD}"/>
              </a:ext>
            </a:extLst>
          </p:cNvPr>
          <p:cNvSpPr txBox="1"/>
          <p:nvPr/>
        </p:nvSpPr>
        <p:spPr>
          <a:xfrm>
            <a:off x="1086783" y="1297685"/>
            <a:ext cx="1690007" cy="1338828"/>
          </a:xfrm>
          <a:prstGeom prst="rect">
            <a:avLst/>
          </a:prstGeom>
          <a:noFill/>
        </p:spPr>
        <p:txBody>
          <a:bodyPr wrap="square" rtlCol="0">
            <a:spAutoFit/>
          </a:bodyPr>
          <a:lstStyle/>
          <a:p>
            <a:pPr algn="ctr" defTabSz="342900"/>
            <a:r>
              <a:rPr lang="en-GB" sz="2700" b="1" dirty="0">
                <a:solidFill>
                  <a:prstClr val="white"/>
                </a:solidFill>
                <a:latin typeface="Calibri"/>
              </a:rPr>
              <a:t>Duty of Candour Procedure</a:t>
            </a:r>
          </a:p>
        </p:txBody>
      </p:sp>
      <p:sp>
        <p:nvSpPr>
          <p:cNvPr id="10" name="Rectangle 9">
            <a:extLst>
              <a:ext uri="{FF2B5EF4-FFF2-40B4-BE49-F238E27FC236}">
                <a16:creationId xmlns:a16="http://schemas.microsoft.com/office/drawing/2014/main" id="{8A9A23C9-1646-848F-CB2E-940BAA3B0596}"/>
              </a:ext>
            </a:extLst>
          </p:cNvPr>
          <p:cNvSpPr/>
          <p:nvPr/>
        </p:nvSpPr>
        <p:spPr>
          <a:xfrm>
            <a:off x="7551892" y="1500188"/>
            <a:ext cx="200279" cy="3857625"/>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endParaRPr lang="en-GB" sz="1013">
              <a:solidFill>
                <a:srgbClr val="3F5181"/>
              </a:solidFill>
              <a:latin typeface="Calibri" panose="020F0502020204030204"/>
            </a:endParaRPr>
          </a:p>
        </p:txBody>
      </p:sp>
      <p:sp>
        <p:nvSpPr>
          <p:cNvPr id="11" name="Rectangle 10">
            <a:extLst>
              <a:ext uri="{FF2B5EF4-FFF2-40B4-BE49-F238E27FC236}">
                <a16:creationId xmlns:a16="http://schemas.microsoft.com/office/drawing/2014/main" id="{CFD5AF19-7C9D-8EBB-141E-4315DC9EAA6F}"/>
              </a:ext>
            </a:extLst>
          </p:cNvPr>
          <p:cNvSpPr/>
          <p:nvPr/>
        </p:nvSpPr>
        <p:spPr>
          <a:xfrm>
            <a:off x="7479064" y="1500188"/>
            <a:ext cx="72829" cy="3857625"/>
          </a:xfrm>
          <a:prstGeom prst="rect">
            <a:avLst/>
          </a:prstGeom>
          <a:solidFill>
            <a:srgbClr val="FF3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endParaRPr lang="en-GB" sz="1013">
              <a:solidFill>
                <a:srgbClr val="3F5181"/>
              </a:solidFill>
              <a:latin typeface="Calibri" panose="020F0502020204030204"/>
            </a:endParaRPr>
          </a:p>
        </p:txBody>
      </p:sp>
      <p:pic>
        <p:nvPicPr>
          <p:cNvPr id="8" name="Content Placeholder 7">
            <a:extLst>
              <a:ext uri="{FF2B5EF4-FFF2-40B4-BE49-F238E27FC236}">
                <a16:creationId xmlns:a16="http://schemas.microsoft.com/office/drawing/2014/main" id="{67CB4018-E6AE-C29E-56C3-94DE95F90D39}"/>
              </a:ext>
            </a:extLst>
          </p:cNvPr>
          <p:cNvPicPr>
            <a:picLocks noGrp="1" noChangeAspect="1"/>
          </p:cNvPicPr>
          <p:nvPr>
            <p:ph idx="1"/>
          </p:nvPr>
        </p:nvPicPr>
        <p:blipFill>
          <a:blip r:embed="rId2"/>
          <a:stretch>
            <a:fillRect/>
          </a:stretch>
        </p:blipFill>
        <p:spPr>
          <a:xfrm>
            <a:off x="2833006" y="798749"/>
            <a:ext cx="5167994" cy="5202001"/>
          </a:xfrm>
        </p:spPr>
      </p:pic>
      <p:pic>
        <p:nvPicPr>
          <p:cNvPr id="2" name="Picture 1">
            <a:extLst>
              <a:ext uri="{FF2B5EF4-FFF2-40B4-BE49-F238E27FC236}">
                <a16:creationId xmlns:a16="http://schemas.microsoft.com/office/drawing/2014/main" id="{F3B4C0F8-A8B5-6F08-8128-D0414DB27420}"/>
              </a:ext>
            </a:extLst>
          </p:cNvPr>
          <p:cNvPicPr>
            <a:picLocks noChangeAspect="1"/>
          </p:cNvPicPr>
          <p:nvPr/>
        </p:nvPicPr>
        <p:blipFill>
          <a:blip r:embed="rId3"/>
          <a:stretch>
            <a:fillRect/>
          </a:stretch>
        </p:blipFill>
        <p:spPr>
          <a:xfrm>
            <a:off x="1239894" y="4909718"/>
            <a:ext cx="1344284" cy="896190"/>
          </a:xfrm>
          <a:prstGeom prst="rect">
            <a:avLst/>
          </a:prstGeom>
        </p:spPr>
      </p:pic>
    </p:spTree>
    <p:extLst>
      <p:ext uri="{BB962C8B-B14F-4D97-AF65-F5344CB8AC3E}">
        <p14:creationId xmlns:p14="http://schemas.microsoft.com/office/powerpoint/2010/main" val="393896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F64CE145F8A0A4B93D60EE59276ED5F" ma:contentTypeVersion="13" ma:contentTypeDescription="Create a new document." ma:contentTypeScope="" ma:versionID="46cde4fd40ee6ab354355077376a0e38">
  <xsd:schema xmlns:xsd="http://www.w3.org/2001/XMLSchema" xmlns:xs="http://www.w3.org/2001/XMLSchema" xmlns:p="http://schemas.microsoft.com/office/2006/metadata/properties" xmlns:ns2="0a16e946-d32b-4124-801d-0d051103b914" xmlns:ns3="70758de4-0663-41f3-a5f7-99e99ed73307" targetNamespace="http://schemas.microsoft.com/office/2006/metadata/properties" ma:root="true" ma:fieldsID="27819e959371ce217eea9011a248cc5e" ns2:_="" ns3:_="">
    <xsd:import namespace="0a16e946-d32b-4124-801d-0d051103b914"/>
    <xsd:import namespace="70758de4-0663-41f3-a5f7-99e99ed7330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16e946-d32b-4124-801d-0d051103b9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efaef41-70dc-4075-804e-d4e4dbdaeee0"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0758de4-0663-41f3-a5f7-99e99ed73307"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6875c765-4252-4461-8629-9cdeeb81bfa4}" ma:internalName="TaxCatchAll" ma:showField="CatchAllData" ma:web="70758de4-0663-41f3-a5f7-99e99ed7330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etadata xmlns="http://www.objective.com/ecm/document/metadata/FF3C5B18883D4E21973B57C2EEED7FD1" version="1.0.0">
  <systemFields>
    <field name="Objective-Id">
      <value order="0">A38696727</value>
    </field>
    <field name="Objective-Title">
      <value order="0">Presentation -Hywel Dda internal implementation group v2</value>
    </field>
    <field name="Objective-Description">
      <value order="0"/>
    </field>
    <field name="Objective-CreationStamp">
      <value order="0">2022-02-22T16:18:16Z</value>
    </field>
    <field name="Objective-IsApproved">
      <value order="0">false</value>
    </field>
    <field name="Objective-IsPublished">
      <value order="0">false</value>
    </field>
    <field name="Objective-DatePublished">
      <value order="0"/>
    </field>
    <field name="Objective-ModificationStamp">
      <value order="0">2022-04-21T15:43:09Z</value>
    </field>
    <field name="Objective-Owner">
      <value order="0">Lewis, Judith (HSS - DPH - Population Healthcare)</value>
    </field>
    <field name="Objective-Path">
      <value order="0">Objective Global Folder:Business File Plan:WG Organisational Groups:NEW - Post April 2022 - Health &amp; Social Services:Health &amp; Social Services (HSS) - DPH - Population Health:1 - Save:Quality and Engagement Act Implementation:Duty of Candour:Work Stream 2 - Duty of Candor Guidance - 2021-2023:Presentations</value>
    </field>
    <field name="Objective-Parent">
      <value order="0">Presentations</value>
    </field>
    <field name="Objective-State">
      <value order="0">Being Edited</value>
    </field>
    <field name="Objective-VersionId">
      <value order="0">vA77561544</value>
    </field>
    <field name="Objective-Version">
      <value order="0">6.1</value>
    </field>
    <field name="Objective-VersionNumber">
      <value order="0">8</value>
    </field>
    <field name="Objective-VersionComment">
      <value order="0"/>
    </field>
    <field name="Objective-FileNumber">
      <value order="0">qA1476459</value>
    </field>
    <field name="Objective-Classification">
      <value order="0">Official</value>
    </field>
    <field name="Objective-Caveats">
      <value order="0"/>
    </field>
  </systemFields>
  <catalogues>
    <catalogue name="Document Type Catalogue" type="type" ori="id:cA14">
      <field name="Objective-Date Acquired">
        <value order="0"/>
      </field>
      <field name="Objective-Official Translation">
        <value order="0"/>
      </field>
      <field name="Objective-Connect Creator">
        <value order="0"/>
      </field>
    </catalogue>
  </catalogues>
</metadata>
</file>

<file path=customXml/item4.xml><?xml version="1.0" encoding="utf-8"?>
<p:properties xmlns:p="http://schemas.microsoft.com/office/2006/metadata/properties" xmlns:xsi="http://www.w3.org/2001/XMLSchema-instance" xmlns:pc="http://schemas.microsoft.com/office/infopath/2007/PartnerControls">
  <documentManagement>
    <lcf76f155ced4ddcb4097134ff3c332f xmlns="0a16e946-d32b-4124-801d-0d051103b914">
      <Terms xmlns="http://schemas.microsoft.com/office/infopath/2007/PartnerControls"/>
    </lcf76f155ced4ddcb4097134ff3c332f>
    <TaxCatchAll xmlns="70758de4-0663-41f3-a5f7-99e99ed73307" xsi:nil="true"/>
  </documentManagement>
</p:properties>
</file>

<file path=customXml/itemProps1.xml><?xml version="1.0" encoding="utf-8"?>
<ds:datastoreItem xmlns:ds="http://schemas.openxmlformats.org/officeDocument/2006/customXml" ds:itemID="{D24CBA15-8FE4-4FF5-B34D-6C68559D363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a16e946-d32b-4124-801d-0d051103b914"/>
    <ds:schemaRef ds:uri="70758de4-0663-41f3-a5f7-99e99ed7330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7917514-4BDF-44CD-97FB-39AC07B8CD0A}">
  <ds:schemaRefs>
    <ds:schemaRef ds:uri="http://schemas.microsoft.com/sharepoint/v3/contenttype/forms"/>
  </ds:schemaRefs>
</ds:datastoreItem>
</file>

<file path=customXml/itemProps3.xml><?xml version="1.0" encoding="utf-8"?>
<ds:datastoreItem xmlns:ds="http://schemas.openxmlformats.org/officeDocument/2006/customXml" ds:itemID="{5745109E-2DDF-40CB-AC2B-FF9B10C90820}">
  <ds:schemaRefs>
    <ds:schemaRef ds:uri="http://www.objective.com/ecm/document/metadata/FF3C5B18883D4E21973B57C2EEED7FD1"/>
  </ds:schemaRefs>
</ds:datastoreItem>
</file>

<file path=customXml/itemProps4.xml><?xml version="1.0" encoding="utf-8"?>
<ds:datastoreItem xmlns:ds="http://schemas.openxmlformats.org/officeDocument/2006/customXml" ds:itemID="{383B99AC-75EA-4E25-B2FA-80366359D624}">
  <ds:schemaRefs>
    <ds:schemaRef ds:uri="http://schemas.microsoft.com/office/2006/documentManagement/types"/>
    <ds:schemaRef ds:uri="http://purl.org/dc/dcmitype/"/>
    <ds:schemaRef ds:uri="http://purl.org/dc/elements/1.1/"/>
    <ds:schemaRef ds:uri="http://schemas.microsoft.com/office/2006/metadata/properties"/>
    <ds:schemaRef ds:uri="c0696cd4-763d-47f1-8ce1-4233c4ce5b23"/>
    <ds:schemaRef ds:uri="http://www.w3.org/XML/1998/namespace"/>
    <ds:schemaRef ds:uri="http://purl.org/dc/terms/"/>
    <ds:schemaRef ds:uri="http://schemas.microsoft.com/office/infopath/2007/PartnerControls"/>
    <ds:schemaRef ds:uri="http://schemas.openxmlformats.org/package/2006/metadata/core-properties"/>
    <ds:schemaRef ds:uri="0a16e946-d32b-4124-801d-0d051103b914"/>
    <ds:schemaRef ds:uri="70758de4-0663-41f3-a5f7-99e99ed73307"/>
  </ds:schemaRefs>
</ds:datastoreItem>
</file>

<file path=docProps/app.xml><?xml version="1.0" encoding="utf-8"?>
<Properties xmlns="http://schemas.openxmlformats.org/officeDocument/2006/extended-properties" xmlns:vt="http://schemas.openxmlformats.org/officeDocument/2006/docPropsVTypes">
  <TotalTime>14696</TotalTime>
  <Words>1510</Words>
  <Application>Microsoft Office PowerPoint</Application>
  <PresentationFormat>On-screen Show (4:3)</PresentationFormat>
  <Paragraphs>186</Paragraphs>
  <Slides>24</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Trebuchet MS</vt:lpstr>
      <vt:lpstr>Wingdings</vt:lpstr>
      <vt:lpstr>Office Theme</vt:lpstr>
      <vt:lpstr>Welcome to  the webinar</vt:lpstr>
      <vt:lpstr>  </vt:lpstr>
      <vt:lpstr>  Learning Objectives </vt:lpstr>
      <vt:lpstr>  Content of the Act </vt:lpstr>
      <vt:lpstr>Who does the  Duty of Candour apply to? </vt:lpstr>
      <vt:lpstr>PowerPoint Presentation</vt:lpstr>
      <vt:lpstr>PowerPoint Presentation</vt:lpstr>
      <vt:lpstr>PowerPoint Presentation</vt:lpstr>
      <vt:lpstr>PowerPoint Presentation</vt:lpstr>
      <vt:lpstr>Reporting requirements</vt:lpstr>
      <vt:lpstr>PowerPoint Presentation</vt:lpstr>
      <vt:lpstr>1: Medication</vt:lpstr>
      <vt:lpstr>2: Clinical Intervention</vt:lpstr>
      <vt:lpstr>3: Communication</vt:lpstr>
      <vt:lpstr>4: Equipment</vt:lpstr>
      <vt:lpstr>5: Administration</vt:lpstr>
      <vt:lpstr>Case Study 1</vt:lpstr>
      <vt:lpstr>Case Study 2</vt:lpstr>
      <vt:lpstr>Case study 3</vt:lpstr>
      <vt:lpstr>Case study 4</vt:lpstr>
      <vt:lpstr>Case study 5</vt:lpstr>
      <vt:lpstr>GOC Standards of Practice Be candid when things have gone wrong</vt:lpstr>
      <vt:lpstr>Next steps and Contacts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Welsh Government</dc:creator>
  <cp:lastModifiedBy>Judith Lewis (NWSSP – Welsh Risk Pool )</cp:lastModifiedBy>
  <cp:revision>364</cp:revision>
  <cp:lastPrinted>2022-09-05T08:23:38Z</cp:lastPrinted>
  <dcterms:created xsi:type="dcterms:W3CDTF">2016-02-22T16:22:11Z</dcterms:created>
  <dcterms:modified xsi:type="dcterms:W3CDTF">2023-06-12T09:32:01Z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A38696727</vt:lpwstr>
  </property>
  <property fmtid="{D5CDD505-2E9C-101B-9397-08002B2CF9AE}" pid="4" name="Objective-Title">
    <vt:lpwstr>Presentation -Hywel Dda internal implementation group v2</vt:lpwstr>
  </property>
  <property fmtid="{D5CDD505-2E9C-101B-9397-08002B2CF9AE}" pid="5" name="Objective-Comment">
    <vt:lpwstr/>
  </property>
  <property fmtid="{D5CDD505-2E9C-101B-9397-08002B2CF9AE}" pid="6" name="Objective-CreationStamp">
    <vt:filetime>2022-02-22T16:18:22Z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2022-04-21T15:43:09Z</vt:filetime>
  </property>
  <property fmtid="{D5CDD505-2E9C-101B-9397-08002B2CF9AE}" pid="11" name="Objective-Owner">
    <vt:lpwstr>Lewis, Judith (HSS - DPH - Population Healthcare)</vt:lpwstr>
  </property>
  <property fmtid="{D5CDD505-2E9C-101B-9397-08002B2CF9AE}" pid="12" name="Objective-Path">
    <vt:lpwstr>Objective Global Folder:Business File Plan:WG Organisational Groups:NEW - Post April 2022 - Health &amp; Social Services:Health &amp; Social Services (HSS) - DPH - Population Health:1 - Save:Quality and Engagement Act Implementation:Duty of Candour:Work Stream 2 </vt:lpwstr>
  </property>
  <property fmtid="{D5CDD505-2E9C-101B-9397-08002B2CF9AE}" pid="13" name="Objective-Parent">
    <vt:lpwstr>Presentations</vt:lpwstr>
  </property>
  <property fmtid="{D5CDD505-2E9C-101B-9397-08002B2CF9AE}" pid="14" name="Objective-State">
    <vt:lpwstr>Being Edited</vt:lpwstr>
  </property>
  <property fmtid="{D5CDD505-2E9C-101B-9397-08002B2CF9AE}" pid="15" name="Objective-Version">
    <vt:lpwstr>6.1</vt:lpwstr>
  </property>
  <property fmtid="{D5CDD505-2E9C-101B-9397-08002B2CF9AE}" pid="16" name="Objective-VersionNumber">
    <vt:r8>8</vt:r8>
  </property>
  <property fmtid="{D5CDD505-2E9C-101B-9397-08002B2CF9AE}" pid="17" name="Objective-VersionComment">
    <vt:lpwstr/>
  </property>
  <property fmtid="{D5CDD505-2E9C-101B-9397-08002B2CF9AE}" pid="18" name="Objective-FileNumber">
    <vt:lpwstr>qA1476459</vt:lpwstr>
  </property>
  <property fmtid="{D5CDD505-2E9C-101B-9397-08002B2CF9AE}" pid="19" name="Objective-Classification">
    <vt:lpwstr>[Inherited - Official]</vt:lpwstr>
  </property>
  <property fmtid="{D5CDD505-2E9C-101B-9397-08002B2CF9AE}" pid="20" name="Objective-Caveats">
    <vt:lpwstr/>
  </property>
  <property fmtid="{D5CDD505-2E9C-101B-9397-08002B2CF9AE}" pid="21" name="Objective-Language [system]">
    <vt:lpwstr>English (eng)</vt:lpwstr>
  </property>
  <property fmtid="{D5CDD505-2E9C-101B-9397-08002B2CF9AE}" pid="22" name="Objective-Date Acquired [system]">
    <vt:filetime>2019-02-07T00:00:00Z</vt:filetime>
  </property>
  <property fmtid="{D5CDD505-2E9C-101B-9397-08002B2CF9AE}" pid="23" name="Objective-What to Keep [system]">
    <vt:lpwstr>No</vt:lpwstr>
  </property>
  <property fmtid="{D5CDD505-2E9C-101B-9397-08002B2CF9AE}" pid="24" name="Objective-Official Translation [system]">
    <vt:lpwstr/>
  </property>
  <property fmtid="{D5CDD505-2E9C-101B-9397-08002B2CF9AE}" pid="25" name="Objective-Connect Creator [system]">
    <vt:lpwstr/>
  </property>
  <property fmtid="{D5CDD505-2E9C-101B-9397-08002B2CF9AE}" pid="26" name="Objective-Description">
    <vt:lpwstr/>
  </property>
  <property fmtid="{D5CDD505-2E9C-101B-9397-08002B2CF9AE}" pid="27" name="Objective-VersionId">
    <vt:lpwstr>vA77561544</vt:lpwstr>
  </property>
  <property fmtid="{D5CDD505-2E9C-101B-9397-08002B2CF9AE}" pid="28" name="Objective-Language">
    <vt:lpwstr>English (eng)</vt:lpwstr>
  </property>
  <property fmtid="{D5CDD505-2E9C-101B-9397-08002B2CF9AE}" pid="29" name="Objective-Date Acquired">
    <vt:lpwstr/>
  </property>
  <property fmtid="{D5CDD505-2E9C-101B-9397-08002B2CF9AE}" pid="30" name="Objective-What to Keep">
    <vt:lpwstr>No</vt:lpwstr>
  </property>
  <property fmtid="{D5CDD505-2E9C-101B-9397-08002B2CF9AE}" pid="31" name="Objective-Official Translation">
    <vt:lpwstr/>
  </property>
  <property fmtid="{D5CDD505-2E9C-101B-9397-08002B2CF9AE}" pid="32" name="Objective-Connect Creator">
    <vt:lpwstr/>
  </property>
  <property fmtid="{D5CDD505-2E9C-101B-9397-08002B2CF9AE}" pid="33" name="ContentTypeId">
    <vt:lpwstr>0x010100770EDED056D2E0499C14D6C5F5BA5C51</vt:lpwstr>
  </property>
  <property fmtid="{D5CDD505-2E9C-101B-9397-08002B2CF9AE}" pid="34" name="MediaServiceImageTags">
    <vt:lpwstr/>
  </property>
</Properties>
</file>